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89"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57" r:id="rId20"/>
    <p:sldId id="258" r:id="rId21"/>
    <p:sldId id="259" r:id="rId22"/>
    <p:sldId id="260" r:id="rId23"/>
    <p:sldId id="261" r:id="rId24"/>
    <p:sldId id="262" r:id="rId25"/>
    <p:sldId id="267" r:id="rId26"/>
    <p:sldId id="268" r:id="rId27"/>
    <p:sldId id="269" r:id="rId28"/>
    <p:sldId id="270" r:id="rId29"/>
    <p:sldId id="271" r:id="rId3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3BD8C5-0D31-4B58-9BF9-4F5AE4F46FD4}"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ru-RU"/>
        </a:p>
      </dgm:t>
    </dgm:pt>
    <dgm:pt modelId="{0E623E61-5931-4445-8EE9-5DF1F9EDFFE7}">
      <dgm:prSet phldrT="[Текст]" custT="1"/>
      <dgm:spPr/>
      <dgm:t>
        <a:bodyPr/>
        <a:lstStyle/>
        <a:p>
          <a:r>
            <a:rPr lang="ru-RU" sz="1800" b="0" i="0" dirty="0" smtClean="0"/>
            <a:t>Лимфогранулематоз 4 </a:t>
          </a:r>
          <a:r>
            <a:rPr lang="ru-RU" sz="1800" b="0" i="0" dirty="0" err="1" smtClean="0"/>
            <a:t>сатысы</a:t>
          </a:r>
          <a:endParaRPr lang="ru-RU" sz="1800" dirty="0"/>
        </a:p>
      </dgm:t>
    </dgm:pt>
    <dgm:pt modelId="{2CA6BE7F-DFF2-4418-BC1D-CDBE7D07A0F1}" type="parTrans" cxnId="{F04279A9-3631-4EE7-B0B0-A05AD91C9BF4}">
      <dgm:prSet/>
      <dgm:spPr/>
      <dgm:t>
        <a:bodyPr/>
        <a:lstStyle/>
        <a:p>
          <a:endParaRPr lang="ru-RU"/>
        </a:p>
      </dgm:t>
    </dgm:pt>
    <dgm:pt modelId="{EA000487-8D9D-417A-B773-328170FE0B4D}" type="sibTrans" cxnId="{F04279A9-3631-4EE7-B0B0-A05AD91C9BF4}">
      <dgm:prSet/>
      <dgm:spPr/>
      <dgm:t>
        <a:bodyPr/>
        <a:lstStyle/>
        <a:p>
          <a:endParaRPr lang="ru-RU"/>
        </a:p>
      </dgm:t>
    </dgm:pt>
    <dgm:pt modelId="{9AB680FB-0797-4A16-8574-AF4254989D03}">
      <dgm:prSet custT="1"/>
      <dgm:spPr/>
      <dgm:t>
        <a:bodyPr/>
        <a:lstStyle/>
        <a:p>
          <a:r>
            <a:rPr lang="en-US" sz="1400" b="0" i="0" dirty="0" smtClean="0">
              <a:latin typeface="Times New Roman" pitchFamily="18" charset="0"/>
              <a:cs typeface="Times New Roman" pitchFamily="18" charset="0"/>
            </a:rPr>
            <a:t>I </a:t>
          </a:r>
          <a:r>
            <a:rPr lang="ru-RU" sz="1400" b="0" i="0" dirty="0" err="1" smtClean="0">
              <a:latin typeface="Times New Roman" pitchFamily="18" charset="0"/>
              <a:cs typeface="Times New Roman" pitchFamily="18" charset="0"/>
            </a:rPr>
            <a:t>саты</a:t>
          </a:r>
          <a:r>
            <a:rPr lang="ru-RU" sz="1400" b="0" i="0" dirty="0" smtClean="0">
              <a:latin typeface="Times New Roman" pitchFamily="18" charset="0"/>
              <a:cs typeface="Times New Roman" pitchFamily="18" charset="0"/>
            </a:rPr>
            <a:t> (</a:t>
          </a:r>
          <a:r>
            <a:rPr lang="ru-RU" sz="1400" b="0" i="0" dirty="0" err="1" smtClean="0">
              <a:latin typeface="Times New Roman" pitchFamily="18" charset="0"/>
              <a:cs typeface="Times New Roman" pitchFamily="18" charset="0"/>
            </a:rPr>
            <a:t>жергілікті</a:t>
          </a:r>
          <a:r>
            <a:rPr lang="ru-RU" sz="1400" b="0" i="0" dirty="0" smtClean="0">
              <a:latin typeface="Times New Roman" pitchFamily="18" charset="0"/>
              <a:cs typeface="Times New Roman" pitchFamily="18" charset="0"/>
            </a:rPr>
            <a:t>) – </a:t>
          </a:r>
          <a:r>
            <a:rPr lang="ru-RU" sz="1400" b="0" i="0" dirty="0" err="1" smtClean="0">
              <a:latin typeface="Times New Roman" pitchFamily="18" charset="0"/>
              <a:cs typeface="Times New Roman" pitchFamily="18" charset="0"/>
            </a:rPr>
            <a:t>бір</a:t>
          </a:r>
          <a:r>
            <a:rPr lang="ru-RU" sz="1400" b="0" i="0" dirty="0" smtClean="0">
              <a:latin typeface="Times New Roman" pitchFamily="18" charset="0"/>
              <a:cs typeface="Times New Roman" pitchFamily="18" charset="0"/>
            </a:rPr>
            <a:t> </a:t>
          </a:r>
          <a:r>
            <a:rPr lang="ru-RU" sz="1400" b="0" i="0" dirty="0" err="1" smtClean="0">
              <a:latin typeface="Times New Roman" pitchFamily="18" charset="0"/>
              <a:cs typeface="Times New Roman" pitchFamily="18" charset="0"/>
            </a:rPr>
            <a:t>аумақтық </a:t>
          </a:r>
          <a:r>
            <a:rPr lang="ru-RU" sz="1400" b="0" i="0" dirty="0" smtClean="0">
              <a:latin typeface="Times New Roman" pitchFamily="18" charset="0"/>
              <a:cs typeface="Times New Roman" pitchFamily="18" charset="0"/>
            </a:rPr>
            <a:t>лимфа </a:t>
          </a:r>
          <a:r>
            <a:rPr lang="ru-RU" sz="1400" b="0" i="0" dirty="0" err="1" smtClean="0">
              <a:latin typeface="Times New Roman" pitchFamily="18" charset="0"/>
              <a:cs typeface="Times New Roman" pitchFamily="18" charset="0"/>
            </a:rPr>
            <a:t>түйіндерін немесе</a:t>
          </a:r>
          <a:r>
            <a:rPr lang="ru-RU" sz="1400" b="0" i="0" dirty="0" smtClean="0">
              <a:latin typeface="Times New Roman" pitchFamily="18" charset="0"/>
              <a:cs typeface="Times New Roman" pitchFamily="18" charset="0"/>
            </a:rPr>
            <a:t> </a:t>
          </a:r>
          <a:r>
            <a:rPr lang="ru-RU" sz="1400" b="0" i="0" dirty="0" err="1" smtClean="0">
              <a:latin typeface="Times New Roman" pitchFamily="18" charset="0"/>
              <a:cs typeface="Times New Roman" pitchFamily="18" charset="0"/>
            </a:rPr>
            <a:t>лимфа</a:t>
          </a:r>
          <a:r>
            <a:rPr lang="ru-RU" sz="1400" b="0" i="0" dirty="0" smtClean="0">
              <a:latin typeface="Times New Roman" pitchFamily="18" charset="0"/>
              <a:cs typeface="Times New Roman" pitchFamily="18" charset="0"/>
            </a:rPr>
            <a:t> </a:t>
          </a:r>
          <a:r>
            <a:rPr lang="ru-RU" sz="1400" b="0" i="0" dirty="0" err="1" smtClean="0">
              <a:latin typeface="Times New Roman" pitchFamily="18" charset="0"/>
              <a:cs typeface="Times New Roman" pitchFamily="18" charset="0"/>
            </a:rPr>
            <a:t>түйінінен </a:t>
          </a:r>
          <a:r>
            <a:rPr lang="ru-RU" sz="1400" b="0" i="0" dirty="0" smtClean="0">
              <a:latin typeface="Times New Roman" pitchFamily="18" charset="0"/>
              <a:cs typeface="Times New Roman" pitchFamily="18" charset="0"/>
            </a:rPr>
            <a:t>сырт </a:t>
          </a:r>
          <a:r>
            <a:rPr lang="ru-RU" sz="1400" b="0" i="0" dirty="0" err="1" smtClean="0">
              <a:latin typeface="Times New Roman" pitchFamily="18" charset="0"/>
              <a:cs typeface="Times New Roman" pitchFamily="18" charset="0"/>
            </a:rPr>
            <a:t>бір</a:t>
          </a:r>
          <a:r>
            <a:rPr lang="ru-RU" sz="1400" b="0" i="0" dirty="0" smtClean="0">
              <a:latin typeface="Times New Roman" pitchFamily="18" charset="0"/>
              <a:cs typeface="Times New Roman" pitchFamily="18" charset="0"/>
            </a:rPr>
            <a:t> </a:t>
          </a:r>
          <a:r>
            <a:rPr lang="ru-RU" sz="1400" b="0" i="0" dirty="0" err="1" smtClean="0">
              <a:latin typeface="Times New Roman" pitchFamily="18" charset="0"/>
              <a:cs typeface="Times New Roman" pitchFamily="18" charset="0"/>
            </a:rPr>
            <a:t>мүшені</a:t>
          </a:r>
          <a:r>
            <a:rPr lang="ru-RU" sz="1400" b="0" i="0" dirty="0" smtClean="0">
              <a:latin typeface="Times New Roman" pitchFamily="18" charset="0"/>
              <a:cs typeface="Times New Roman" pitchFamily="18" charset="0"/>
            </a:rPr>
            <a:t>, не </a:t>
          </a:r>
          <a:r>
            <a:rPr lang="ru-RU" sz="1400" b="0" i="0" dirty="0" err="1" smtClean="0">
              <a:latin typeface="Times New Roman" pitchFamily="18" charset="0"/>
              <a:cs typeface="Times New Roman" pitchFamily="18" charset="0"/>
            </a:rPr>
            <a:t>тінді</a:t>
          </a:r>
          <a:r>
            <a:rPr lang="ru-RU" sz="1400" b="0" i="0" dirty="0" smtClean="0">
              <a:latin typeface="Times New Roman" pitchFamily="18" charset="0"/>
              <a:cs typeface="Times New Roman" pitchFamily="18" charset="0"/>
            </a:rPr>
            <a:t> </a:t>
          </a:r>
          <a:r>
            <a:rPr lang="ru-RU" sz="1400" b="0" i="0" dirty="0" err="1" smtClean="0">
              <a:latin typeface="Times New Roman" pitchFamily="18" charset="0"/>
              <a:cs typeface="Times New Roman" pitchFamily="18" charset="0"/>
            </a:rPr>
            <a:t>зақымдандырған</a:t>
          </a:r>
          <a:r>
            <a:rPr lang="ru-RU" sz="1000" b="0" i="0" dirty="0" smtClean="0"/>
            <a:t>.</a:t>
          </a:r>
          <a:endParaRPr lang="ru-RU" sz="1000" b="0" i="0" dirty="0"/>
        </a:p>
      </dgm:t>
    </dgm:pt>
    <dgm:pt modelId="{3E311338-C553-4EA6-9314-568E1948DF78}" type="parTrans" cxnId="{EA042990-3495-4AC2-8B84-BF77C132849B}">
      <dgm:prSet/>
      <dgm:spPr/>
      <dgm:t>
        <a:bodyPr/>
        <a:lstStyle/>
        <a:p>
          <a:endParaRPr lang="ru-RU"/>
        </a:p>
      </dgm:t>
    </dgm:pt>
    <dgm:pt modelId="{2BFC97BC-D777-4E4C-835B-4593DFF3AEBC}" type="sibTrans" cxnId="{EA042990-3495-4AC2-8B84-BF77C132849B}">
      <dgm:prSet/>
      <dgm:spPr/>
      <dgm:t>
        <a:bodyPr/>
        <a:lstStyle/>
        <a:p>
          <a:endParaRPr lang="ru-RU"/>
        </a:p>
      </dgm:t>
    </dgm:pt>
    <dgm:pt modelId="{EFA3EE38-6186-461B-849E-EBEE79992C8C}">
      <dgm:prSet/>
      <dgm:spPr/>
      <dgm:t>
        <a:bodyPr/>
        <a:lstStyle/>
        <a:p>
          <a:r>
            <a:rPr lang="en-US" b="0" i="0" dirty="0" smtClean="0">
              <a:latin typeface="Times New Roman" pitchFamily="18" charset="0"/>
              <a:cs typeface="Times New Roman" pitchFamily="18" charset="0"/>
            </a:rPr>
            <a:t>II </a:t>
          </a:r>
          <a:r>
            <a:rPr lang="ru-RU" b="0" i="0" dirty="0" err="1" smtClean="0">
              <a:latin typeface="Times New Roman" pitchFamily="18" charset="0"/>
              <a:cs typeface="Times New Roman" pitchFamily="18" charset="0"/>
            </a:rPr>
            <a:t>саты</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регионарлы</a:t>
          </a:r>
          <a:r>
            <a:rPr lang="ru-RU" b="0" i="0" dirty="0" smtClean="0">
              <a:latin typeface="Times New Roman" pitchFamily="18" charset="0"/>
              <a:cs typeface="Times New Roman" pitchFamily="18" charset="0"/>
            </a:rPr>
            <a:t>) – </a:t>
          </a:r>
          <a:r>
            <a:rPr lang="ru-RU" b="0" i="0" dirty="0" err="1" smtClean="0">
              <a:latin typeface="Times New Roman" pitchFamily="18" charset="0"/>
              <a:cs typeface="Times New Roman" pitchFamily="18" charset="0"/>
            </a:rPr>
            <a:t>екі</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немесе</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одан</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көбірек, көк еттің бір</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жағындағы бір</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және одан</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көбірек сыртқы бір</a:t>
          </a:r>
          <a:r>
            <a:rPr lang="ru-RU" b="0" i="0" dirty="0" smtClean="0">
              <a:latin typeface="Times New Roman" pitchFamily="18" charset="0"/>
              <a:cs typeface="Times New Roman" pitchFamily="18" charset="0"/>
            </a:rPr>
            <a:t> </a:t>
          </a:r>
          <a:r>
            <a:rPr lang="ru-RU" b="0" i="0" dirty="0" err="1" smtClean="0">
              <a:latin typeface="Times New Roman" pitchFamily="18" charset="0"/>
              <a:cs typeface="Times New Roman" pitchFamily="18" charset="0"/>
            </a:rPr>
            <a:t>мүшені зақымдандырған.</a:t>
          </a:r>
          <a:endParaRPr lang="ru-RU" b="0" i="0" dirty="0">
            <a:latin typeface="Times New Roman" pitchFamily="18" charset="0"/>
            <a:cs typeface="Times New Roman" pitchFamily="18" charset="0"/>
          </a:endParaRPr>
        </a:p>
      </dgm:t>
    </dgm:pt>
    <dgm:pt modelId="{C75CFB26-594F-44A4-9A74-A37F5046FF02}" type="parTrans" cxnId="{E3FC5AFA-26B3-46AE-8AE9-4811D2FD71C1}">
      <dgm:prSet/>
      <dgm:spPr/>
      <dgm:t>
        <a:bodyPr/>
        <a:lstStyle/>
        <a:p>
          <a:endParaRPr lang="ru-RU"/>
        </a:p>
      </dgm:t>
    </dgm:pt>
    <dgm:pt modelId="{8088FE07-F2C1-4D01-9762-C2BC84B1B56F}" type="sibTrans" cxnId="{E3FC5AFA-26B3-46AE-8AE9-4811D2FD71C1}">
      <dgm:prSet/>
      <dgm:spPr/>
      <dgm:t>
        <a:bodyPr/>
        <a:lstStyle/>
        <a:p>
          <a:endParaRPr lang="ru-RU"/>
        </a:p>
      </dgm:t>
    </dgm:pt>
    <dgm:pt modelId="{4A22C51D-C142-4E31-B8CC-5669F022DD54}">
      <dgm:prSet custT="1"/>
      <dgm:spPr/>
      <dgm:t>
        <a:bodyPr/>
        <a:lstStyle/>
        <a:p>
          <a:r>
            <a:rPr lang="en-US" sz="1600" b="0" i="0" dirty="0" smtClean="0">
              <a:latin typeface="Times New Roman" pitchFamily="18" charset="0"/>
              <a:cs typeface="Times New Roman" pitchFamily="18" charset="0"/>
            </a:rPr>
            <a:t>III </a:t>
          </a:r>
          <a:r>
            <a:rPr lang="ru-RU" sz="1600" b="0" i="0" dirty="0" err="1" smtClean="0">
              <a:latin typeface="Times New Roman" pitchFamily="18" charset="0"/>
              <a:cs typeface="Times New Roman" pitchFamily="18" charset="0"/>
            </a:rPr>
            <a:t>саты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(генерализацияланған жан-жақты тараған түрі</a:t>
          </a:r>
          <a:r>
            <a:rPr lang="ru-RU" sz="1600" b="0" i="0" dirty="0" smtClean="0">
              <a:latin typeface="Times New Roman" pitchFamily="18" charset="0"/>
              <a:cs typeface="Times New Roman" pitchFamily="18" charset="0"/>
            </a:rPr>
            <a:t>) – </a:t>
          </a:r>
          <a:r>
            <a:rPr lang="ru-RU" sz="1600" b="0" i="0" dirty="0" err="1" smtClean="0">
              <a:latin typeface="Times New Roman" pitchFamily="18" charset="0"/>
              <a:cs typeface="Times New Roman" pitchFamily="18" charset="0"/>
            </a:rPr>
            <a:t>диафрагманың екі</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жағындағы екі</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немесе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одан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көп </a:t>
          </a:r>
          <a:r>
            <a:rPr lang="ru-RU" sz="1600" b="0" i="0" dirty="0" smtClean="0">
              <a:latin typeface="Times New Roman" pitchFamily="18" charset="0"/>
              <a:cs typeface="Times New Roman" pitchFamily="18" charset="0"/>
            </a:rPr>
            <a:t>лимфа </a:t>
          </a:r>
          <a:r>
            <a:rPr lang="ru-RU" sz="1600" b="0" i="0" dirty="0" err="1" smtClean="0">
              <a:latin typeface="Times New Roman" pitchFamily="18" charset="0"/>
              <a:cs typeface="Times New Roman" pitchFamily="18" charset="0"/>
            </a:rPr>
            <a:t>түйіндерінің аумағына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көк бауырға тараған</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немесе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лимфа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түйінінен тыс</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бір</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мүшеге</a:t>
          </a:r>
          <a:r>
            <a:rPr lang="ru-RU" sz="1600" b="0" i="0" dirty="0" smtClean="0">
              <a:latin typeface="Times New Roman" pitchFamily="18" charset="0"/>
              <a:cs typeface="Times New Roman" pitchFamily="18" charset="0"/>
            </a:rPr>
            <a:t>, не </a:t>
          </a:r>
          <a:r>
            <a:rPr lang="ru-RU" sz="1600" b="0" i="0" dirty="0" err="1" smtClean="0">
              <a:latin typeface="Times New Roman" pitchFamily="18" charset="0"/>
              <a:cs typeface="Times New Roman" pitchFamily="18" charset="0"/>
            </a:rPr>
            <a:t>тінге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тараған</a:t>
          </a:r>
          <a:r>
            <a:rPr lang="ru-RU" sz="1600" b="0" i="0" dirty="0" smtClean="0">
              <a:latin typeface="Times New Roman" pitchFamily="18" charset="0"/>
              <a:cs typeface="Times New Roman" pitchFamily="18" charset="0"/>
            </a:rPr>
            <a:t>.</a:t>
          </a:r>
          <a:endParaRPr lang="ru-RU" sz="1600" b="0" i="0" dirty="0">
            <a:latin typeface="Times New Roman" pitchFamily="18" charset="0"/>
            <a:cs typeface="Times New Roman" pitchFamily="18" charset="0"/>
          </a:endParaRPr>
        </a:p>
      </dgm:t>
    </dgm:pt>
    <dgm:pt modelId="{80D75040-C37A-470B-A6D9-F960BC16E10C}" type="parTrans" cxnId="{6CE1F583-D2E4-4B5E-AAC6-274F687A0743}">
      <dgm:prSet/>
      <dgm:spPr/>
      <dgm:t>
        <a:bodyPr/>
        <a:lstStyle/>
        <a:p>
          <a:endParaRPr lang="ru-RU"/>
        </a:p>
      </dgm:t>
    </dgm:pt>
    <dgm:pt modelId="{B0C3FEFE-38C9-4F67-B55C-2D96D7710457}" type="sibTrans" cxnId="{6CE1F583-D2E4-4B5E-AAC6-274F687A0743}">
      <dgm:prSet/>
      <dgm:spPr/>
      <dgm:t>
        <a:bodyPr/>
        <a:lstStyle/>
        <a:p>
          <a:endParaRPr lang="ru-RU"/>
        </a:p>
      </dgm:t>
    </dgm:pt>
    <dgm:pt modelId="{D2469415-7433-449C-84AC-54E22665EF04}">
      <dgm:prSet custT="1"/>
      <dgm:spPr/>
      <dgm:t>
        <a:bodyPr/>
        <a:lstStyle/>
        <a:p>
          <a:r>
            <a:rPr lang="en-US" sz="1600" b="0" i="0" dirty="0" smtClean="0">
              <a:latin typeface="Times New Roman" pitchFamily="18" charset="0"/>
              <a:cs typeface="Times New Roman" pitchFamily="18" charset="0"/>
            </a:rPr>
            <a:t>IV </a:t>
          </a:r>
          <a:r>
            <a:rPr lang="ru-RU" sz="1600" b="0" i="0" dirty="0" err="1" smtClean="0">
              <a:latin typeface="Times New Roman" pitchFamily="18" charset="0"/>
              <a:cs typeface="Times New Roman" pitchFamily="18" charset="0"/>
            </a:rPr>
            <a:t>саты</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(диссеминацияланған</a:t>
          </a:r>
          <a:r>
            <a:rPr lang="ru-RU" sz="1600" b="0" i="0" dirty="0" smtClean="0">
              <a:latin typeface="Times New Roman" pitchFamily="18" charset="0"/>
              <a:cs typeface="Times New Roman" pitchFamily="18" charset="0"/>
            </a:rPr>
            <a:t>) - лимфа </a:t>
          </a:r>
          <a:r>
            <a:rPr lang="ru-RU" sz="1600" b="0" i="0" dirty="0" err="1" smtClean="0">
              <a:latin typeface="Times New Roman" pitchFamily="18" charset="0"/>
              <a:cs typeface="Times New Roman" pitchFamily="18" charset="0"/>
            </a:rPr>
            <a:t>түйіндерінің зақымдануымен </a:t>
          </a:r>
          <a:r>
            <a:rPr lang="ru-RU" sz="1600" b="0" i="0" dirty="0" smtClean="0">
              <a:latin typeface="Times New Roman" pitchFamily="18" charset="0"/>
              <a:cs typeface="Times New Roman" pitchFamily="18" charset="0"/>
            </a:rPr>
            <a:t>не </a:t>
          </a:r>
          <a:r>
            <a:rPr lang="ru-RU" sz="1600" b="0" i="0" dirty="0" err="1" smtClean="0">
              <a:latin typeface="Times New Roman" pitchFamily="18" charset="0"/>
              <a:cs typeface="Times New Roman" pitchFamily="18" charset="0"/>
            </a:rPr>
            <a:t>оның зақымдануынсыз жалпылама</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бірнеше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ішкі</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ағзалардың </a:t>
          </a:r>
          <a:r>
            <a:rPr lang="ru-RU" sz="1600" b="0" i="0" dirty="0" smtClean="0">
              <a:latin typeface="Times New Roman" pitchFamily="18" charset="0"/>
              <a:cs typeface="Times New Roman" pitchFamily="18" charset="0"/>
            </a:rPr>
            <a:t>(</a:t>
          </a:r>
          <a:r>
            <a:rPr lang="ru-RU" sz="1600" b="0" i="0" dirty="0" err="1" smtClean="0">
              <a:latin typeface="Times New Roman" pitchFamily="18" charset="0"/>
              <a:cs typeface="Times New Roman" pitchFamily="18" charset="0"/>
            </a:rPr>
            <a:t>бауыр</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өкпе</a:t>
          </a:r>
          <a:r>
            <a:rPr lang="ru-RU" sz="1600" b="0" i="0" dirty="0" smtClean="0">
              <a:latin typeface="Times New Roman" pitchFamily="18" charset="0"/>
              <a:cs typeface="Times New Roman" pitchFamily="18" charset="0"/>
            </a:rPr>
            <a:t>, </a:t>
          </a:r>
          <a:r>
            <a:rPr lang="ru-RU" sz="1600" b="0" i="0" dirty="0" err="1" smtClean="0">
              <a:latin typeface="Times New Roman" pitchFamily="18" charset="0"/>
              <a:cs typeface="Times New Roman" pitchFamily="18" charset="0"/>
            </a:rPr>
            <a:t>сүйек </a:t>
          </a:r>
          <a:r>
            <a:rPr lang="ru-RU" sz="1600" b="0" i="0" dirty="0" smtClean="0">
              <a:latin typeface="Times New Roman" pitchFamily="18" charset="0"/>
              <a:cs typeface="Times New Roman" pitchFamily="18" charset="0"/>
            </a:rPr>
            <a:t>т.б) </a:t>
          </a:r>
          <a:r>
            <a:rPr lang="ru-RU" sz="1600" b="0" i="0" dirty="0" err="1" smtClean="0">
              <a:latin typeface="Times New Roman" pitchFamily="18" charset="0"/>
              <a:cs typeface="Times New Roman" pitchFamily="18" charset="0"/>
            </a:rPr>
            <a:t>зақымдануы</a:t>
          </a:r>
          <a:r>
            <a:rPr lang="ru-RU" sz="1600" b="0" i="0" dirty="0" smtClean="0">
              <a:latin typeface="Times New Roman" pitchFamily="18" charset="0"/>
              <a:cs typeface="Times New Roman" pitchFamily="18" charset="0"/>
            </a:rPr>
            <a:t>.</a:t>
          </a:r>
          <a:endParaRPr lang="ru-RU" sz="1600" b="0" i="0" dirty="0">
            <a:latin typeface="Times New Roman" pitchFamily="18" charset="0"/>
            <a:cs typeface="Times New Roman" pitchFamily="18" charset="0"/>
          </a:endParaRPr>
        </a:p>
      </dgm:t>
    </dgm:pt>
    <dgm:pt modelId="{CE2A1B20-B943-41FD-9C77-2B5254BDB065}" type="parTrans" cxnId="{79AC4F1D-3DF0-4356-8F70-4486CCE60336}">
      <dgm:prSet/>
      <dgm:spPr/>
      <dgm:t>
        <a:bodyPr/>
        <a:lstStyle/>
        <a:p>
          <a:endParaRPr lang="ru-RU"/>
        </a:p>
      </dgm:t>
    </dgm:pt>
    <dgm:pt modelId="{84F1DC20-5FF4-4495-BEF3-40FA7874827B}" type="sibTrans" cxnId="{79AC4F1D-3DF0-4356-8F70-4486CCE60336}">
      <dgm:prSet/>
      <dgm:spPr/>
      <dgm:t>
        <a:bodyPr/>
        <a:lstStyle/>
        <a:p>
          <a:endParaRPr lang="ru-RU"/>
        </a:p>
      </dgm:t>
    </dgm:pt>
    <dgm:pt modelId="{3476D7C7-C0A2-43F7-8502-1AD3442E0F15}" type="pres">
      <dgm:prSet presAssocID="{833BD8C5-0D31-4B58-9BF9-4F5AE4F46FD4}" presName="cycle" presStyleCnt="0">
        <dgm:presLayoutVars>
          <dgm:dir/>
          <dgm:resizeHandles val="exact"/>
        </dgm:presLayoutVars>
      </dgm:prSet>
      <dgm:spPr/>
      <dgm:t>
        <a:bodyPr/>
        <a:lstStyle/>
        <a:p>
          <a:endParaRPr lang="ru-RU"/>
        </a:p>
      </dgm:t>
    </dgm:pt>
    <dgm:pt modelId="{48908DAC-BC54-472F-A470-3377CC83835D}" type="pres">
      <dgm:prSet presAssocID="{0E623E61-5931-4445-8EE9-5DF1F9EDFFE7}" presName="node" presStyleLbl="node1" presStyleIdx="0" presStyleCnt="5" custScaleX="126711">
        <dgm:presLayoutVars>
          <dgm:bulletEnabled val="1"/>
        </dgm:presLayoutVars>
      </dgm:prSet>
      <dgm:spPr/>
      <dgm:t>
        <a:bodyPr/>
        <a:lstStyle/>
        <a:p>
          <a:endParaRPr lang="ru-RU"/>
        </a:p>
      </dgm:t>
    </dgm:pt>
    <dgm:pt modelId="{9FAB99B0-C332-45C9-BFCC-41352E81DEAD}" type="pres">
      <dgm:prSet presAssocID="{0E623E61-5931-4445-8EE9-5DF1F9EDFFE7}" presName="spNode" presStyleCnt="0"/>
      <dgm:spPr/>
    </dgm:pt>
    <dgm:pt modelId="{CFC48EF4-88BF-4818-BC26-7BC556899495}" type="pres">
      <dgm:prSet presAssocID="{EA000487-8D9D-417A-B773-328170FE0B4D}" presName="sibTrans" presStyleLbl="sibTrans1D1" presStyleIdx="0" presStyleCnt="5"/>
      <dgm:spPr/>
      <dgm:t>
        <a:bodyPr/>
        <a:lstStyle/>
        <a:p>
          <a:endParaRPr lang="ru-RU"/>
        </a:p>
      </dgm:t>
    </dgm:pt>
    <dgm:pt modelId="{BE8A2256-6A10-4AED-AA9D-803F91518D4F}" type="pres">
      <dgm:prSet presAssocID="{EFA3EE38-6186-461B-849E-EBEE79992C8C}" presName="node" presStyleLbl="node1" presStyleIdx="1" presStyleCnt="5" custScaleX="142554" custRadScaleRad="105104" custRadScaleInc="5027">
        <dgm:presLayoutVars>
          <dgm:bulletEnabled val="1"/>
        </dgm:presLayoutVars>
      </dgm:prSet>
      <dgm:spPr/>
      <dgm:t>
        <a:bodyPr/>
        <a:lstStyle/>
        <a:p>
          <a:endParaRPr lang="ru-RU"/>
        </a:p>
      </dgm:t>
    </dgm:pt>
    <dgm:pt modelId="{731FFAD0-D3F1-4075-B4AB-0BBE9AD03FEC}" type="pres">
      <dgm:prSet presAssocID="{EFA3EE38-6186-461B-849E-EBEE79992C8C}" presName="spNode" presStyleCnt="0"/>
      <dgm:spPr/>
    </dgm:pt>
    <dgm:pt modelId="{B98F6EFE-AB83-4B39-969E-A5DFD96A07A9}" type="pres">
      <dgm:prSet presAssocID="{8088FE07-F2C1-4D01-9762-C2BC84B1B56F}" presName="sibTrans" presStyleLbl="sibTrans1D1" presStyleIdx="1" presStyleCnt="5"/>
      <dgm:spPr/>
      <dgm:t>
        <a:bodyPr/>
        <a:lstStyle/>
        <a:p>
          <a:endParaRPr lang="ru-RU"/>
        </a:p>
      </dgm:t>
    </dgm:pt>
    <dgm:pt modelId="{D4A205E6-1514-4849-B74B-43BD1E7FC580}" type="pres">
      <dgm:prSet presAssocID="{D2469415-7433-449C-84AC-54E22665EF04}" presName="node" presStyleLbl="node1" presStyleIdx="2" presStyleCnt="5" custScaleX="146284" custScaleY="117465" custRadScaleRad="114311" custRadScaleInc="-45062">
        <dgm:presLayoutVars>
          <dgm:bulletEnabled val="1"/>
        </dgm:presLayoutVars>
      </dgm:prSet>
      <dgm:spPr/>
      <dgm:t>
        <a:bodyPr/>
        <a:lstStyle/>
        <a:p>
          <a:endParaRPr lang="ru-RU"/>
        </a:p>
      </dgm:t>
    </dgm:pt>
    <dgm:pt modelId="{DD072F68-444C-457C-8F1D-952547CD91B3}" type="pres">
      <dgm:prSet presAssocID="{D2469415-7433-449C-84AC-54E22665EF04}" presName="spNode" presStyleCnt="0"/>
      <dgm:spPr/>
    </dgm:pt>
    <dgm:pt modelId="{E7CA57D4-CD76-444B-A08D-2E5FAB72BC96}" type="pres">
      <dgm:prSet presAssocID="{84F1DC20-5FF4-4495-BEF3-40FA7874827B}" presName="sibTrans" presStyleLbl="sibTrans1D1" presStyleIdx="2" presStyleCnt="5"/>
      <dgm:spPr/>
      <dgm:t>
        <a:bodyPr/>
        <a:lstStyle/>
        <a:p>
          <a:endParaRPr lang="ru-RU"/>
        </a:p>
      </dgm:t>
    </dgm:pt>
    <dgm:pt modelId="{FFE76315-9A85-4318-983F-479A62FC206C}" type="pres">
      <dgm:prSet presAssocID="{4A22C51D-C142-4E31-B8CC-5669F022DD54}" presName="node" presStyleLbl="node1" presStyleIdx="3" presStyleCnt="5" custScaleX="172799" custScaleY="121658" custRadScaleRad="109180" custRadScaleInc="22323">
        <dgm:presLayoutVars>
          <dgm:bulletEnabled val="1"/>
        </dgm:presLayoutVars>
      </dgm:prSet>
      <dgm:spPr/>
      <dgm:t>
        <a:bodyPr/>
        <a:lstStyle/>
        <a:p>
          <a:endParaRPr lang="ru-RU"/>
        </a:p>
      </dgm:t>
    </dgm:pt>
    <dgm:pt modelId="{EC33F6E6-0C8F-4BB8-8465-A93961AF1839}" type="pres">
      <dgm:prSet presAssocID="{4A22C51D-C142-4E31-B8CC-5669F022DD54}" presName="spNode" presStyleCnt="0"/>
      <dgm:spPr/>
    </dgm:pt>
    <dgm:pt modelId="{55070D40-329C-48FC-93DF-8A855D0888EE}" type="pres">
      <dgm:prSet presAssocID="{B0C3FEFE-38C9-4F67-B55C-2D96D7710457}" presName="sibTrans" presStyleLbl="sibTrans1D1" presStyleIdx="3" presStyleCnt="5"/>
      <dgm:spPr/>
      <dgm:t>
        <a:bodyPr/>
        <a:lstStyle/>
        <a:p>
          <a:endParaRPr lang="ru-RU"/>
        </a:p>
      </dgm:t>
    </dgm:pt>
    <dgm:pt modelId="{BC074E9F-FD69-477B-AA16-BF381E9C6093}" type="pres">
      <dgm:prSet presAssocID="{9AB680FB-0797-4A16-8574-AF4254989D03}" presName="node" presStyleLbl="node1" presStyleIdx="4" presStyleCnt="5" custScaleX="137425" custScaleY="111619" custRadScaleRad="105428" custRadScaleInc="-12093">
        <dgm:presLayoutVars>
          <dgm:bulletEnabled val="1"/>
        </dgm:presLayoutVars>
      </dgm:prSet>
      <dgm:spPr/>
      <dgm:t>
        <a:bodyPr/>
        <a:lstStyle/>
        <a:p>
          <a:endParaRPr lang="ru-RU"/>
        </a:p>
      </dgm:t>
    </dgm:pt>
    <dgm:pt modelId="{84399ED8-6B4F-4185-846A-E90DC8C19F5D}" type="pres">
      <dgm:prSet presAssocID="{9AB680FB-0797-4A16-8574-AF4254989D03}" presName="spNode" presStyleCnt="0"/>
      <dgm:spPr/>
    </dgm:pt>
    <dgm:pt modelId="{FF24423C-E888-4606-898A-7C680FA7F8F8}" type="pres">
      <dgm:prSet presAssocID="{2BFC97BC-D777-4E4C-835B-4593DFF3AEBC}" presName="sibTrans" presStyleLbl="sibTrans1D1" presStyleIdx="4" presStyleCnt="5"/>
      <dgm:spPr/>
      <dgm:t>
        <a:bodyPr/>
        <a:lstStyle/>
        <a:p>
          <a:endParaRPr lang="ru-RU"/>
        </a:p>
      </dgm:t>
    </dgm:pt>
  </dgm:ptLst>
  <dgm:cxnLst>
    <dgm:cxn modelId="{4ADC87FA-9180-4C39-AA8E-17155E0B6C6F}" type="presOf" srcId="{D2469415-7433-449C-84AC-54E22665EF04}" destId="{D4A205E6-1514-4849-B74B-43BD1E7FC580}" srcOrd="0" destOrd="0" presId="urn:microsoft.com/office/officeart/2005/8/layout/cycle5"/>
    <dgm:cxn modelId="{3CE560C5-4BD7-4DCC-80D8-FFC7C5ACC0CC}" type="presOf" srcId="{EA000487-8D9D-417A-B773-328170FE0B4D}" destId="{CFC48EF4-88BF-4818-BC26-7BC556899495}" srcOrd="0" destOrd="0" presId="urn:microsoft.com/office/officeart/2005/8/layout/cycle5"/>
    <dgm:cxn modelId="{EA042990-3495-4AC2-8B84-BF77C132849B}" srcId="{833BD8C5-0D31-4B58-9BF9-4F5AE4F46FD4}" destId="{9AB680FB-0797-4A16-8574-AF4254989D03}" srcOrd="4" destOrd="0" parTransId="{3E311338-C553-4EA6-9314-568E1948DF78}" sibTransId="{2BFC97BC-D777-4E4C-835B-4593DFF3AEBC}"/>
    <dgm:cxn modelId="{BE9F78BE-DB6D-41CC-A699-F6CF2226D00B}" type="presOf" srcId="{B0C3FEFE-38C9-4F67-B55C-2D96D7710457}" destId="{55070D40-329C-48FC-93DF-8A855D0888EE}" srcOrd="0" destOrd="0" presId="urn:microsoft.com/office/officeart/2005/8/layout/cycle5"/>
    <dgm:cxn modelId="{63348D69-3268-4431-BD53-427E7B844E90}" type="presOf" srcId="{84F1DC20-5FF4-4495-BEF3-40FA7874827B}" destId="{E7CA57D4-CD76-444B-A08D-2E5FAB72BC96}" srcOrd="0" destOrd="0" presId="urn:microsoft.com/office/officeart/2005/8/layout/cycle5"/>
    <dgm:cxn modelId="{79AC4F1D-3DF0-4356-8F70-4486CCE60336}" srcId="{833BD8C5-0D31-4B58-9BF9-4F5AE4F46FD4}" destId="{D2469415-7433-449C-84AC-54E22665EF04}" srcOrd="2" destOrd="0" parTransId="{CE2A1B20-B943-41FD-9C77-2B5254BDB065}" sibTransId="{84F1DC20-5FF4-4495-BEF3-40FA7874827B}"/>
    <dgm:cxn modelId="{6CE1F583-D2E4-4B5E-AAC6-274F687A0743}" srcId="{833BD8C5-0D31-4B58-9BF9-4F5AE4F46FD4}" destId="{4A22C51D-C142-4E31-B8CC-5669F022DD54}" srcOrd="3" destOrd="0" parTransId="{80D75040-C37A-470B-A6D9-F960BC16E10C}" sibTransId="{B0C3FEFE-38C9-4F67-B55C-2D96D7710457}"/>
    <dgm:cxn modelId="{0185A353-1681-4EE6-9AE7-E7A9CDBFB2E6}" type="presOf" srcId="{4A22C51D-C142-4E31-B8CC-5669F022DD54}" destId="{FFE76315-9A85-4318-983F-479A62FC206C}" srcOrd="0" destOrd="0" presId="urn:microsoft.com/office/officeart/2005/8/layout/cycle5"/>
    <dgm:cxn modelId="{79A64DE1-8CF5-42FB-AA7B-3CD7BAE087AB}" type="presOf" srcId="{EFA3EE38-6186-461B-849E-EBEE79992C8C}" destId="{BE8A2256-6A10-4AED-AA9D-803F91518D4F}" srcOrd="0" destOrd="0" presId="urn:microsoft.com/office/officeart/2005/8/layout/cycle5"/>
    <dgm:cxn modelId="{DCB7C2ED-D641-4958-809E-93B08A41AC4B}" type="presOf" srcId="{0E623E61-5931-4445-8EE9-5DF1F9EDFFE7}" destId="{48908DAC-BC54-472F-A470-3377CC83835D}" srcOrd="0" destOrd="0" presId="urn:microsoft.com/office/officeart/2005/8/layout/cycle5"/>
    <dgm:cxn modelId="{40CEB5D3-10CC-42CE-B6AA-83EC5B43505B}" type="presOf" srcId="{8088FE07-F2C1-4D01-9762-C2BC84B1B56F}" destId="{B98F6EFE-AB83-4B39-969E-A5DFD96A07A9}" srcOrd="0" destOrd="0" presId="urn:microsoft.com/office/officeart/2005/8/layout/cycle5"/>
    <dgm:cxn modelId="{F04279A9-3631-4EE7-B0B0-A05AD91C9BF4}" srcId="{833BD8C5-0D31-4B58-9BF9-4F5AE4F46FD4}" destId="{0E623E61-5931-4445-8EE9-5DF1F9EDFFE7}" srcOrd="0" destOrd="0" parTransId="{2CA6BE7F-DFF2-4418-BC1D-CDBE7D07A0F1}" sibTransId="{EA000487-8D9D-417A-B773-328170FE0B4D}"/>
    <dgm:cxn modelId="{2B66B015-16A2-4C8C-8D7B-4706B53FC2FA}" type="presOf" srcId="{9AB680FB-0797-4A16-8574-AF4254989D03}" destId="{BC074E9F-FD69-477B-AA16-BF381E9C6093}" srcOrd="0" destOrd="0" presId="urn:microsoft.com/office/officeart/2005/8/layout/cycle5"/>
    <dgm:cxn modelId="{E3FC5AFA-26B3-46AE-8AE9-4811D2FD71C1}" srcId="{833BD8C5-0D31-4B58-9BF9-4F5AE4F46FD4}" destId="{EFA3EE38-6186-461B-849E-EBEE79992C8C}" srcOrd="1" destOrd="0" parTransId="{C75CFB26-594F-44A4-9A74-A37F5046FF02}" sibTransId="{8088FE07-F2C1-4D01-9762-C2BC84B1B56F}"/>
    <dgm:cxn modelId="{45AEEBC0-8317-48F3-BC9F-F926D9139EF7}" type="presOf" srcId="{833BD8C5-0D31-4B58-9BF9-4F5AE4F46FD4}" destId="{3476D7C7-C0A2-43F7-8502-1AD3442E0F15}" srcOrd="0" destOrd="0" presId="urn:microsoft.com/office/officeart/2005/8/layout/cycle5"/>
    <dgm:cxn modelId="{2DF6986D-ADAC-4958-B4B0-6A99A6C79496}" type="presOf" srcId="{2BFC97BC-D777-4E4C-835B-4593DFF3AEBC}" destId="{FF24423C-E888-4606-898A-7C680FA7F8F8}" srcOrd="0" destOrd="0" presId="urn:microsoft.com/office/officeart/2005/8/layout/cycle5"/>
    <dgm:cxn modelId="{DFA2A5AD-84F7-4D70-95B9-08346C418517}" type="presParOf" srcId="{3476D7C7-C0A2-43F7-8502-1AD3442E0F15}" destId="{48908DAC-BC54-472F-A470-3377CC83835D}" srcOrd="0" destOrd="0" presId="urn:microsoft.com/office/officeart/2005/8/layout/cycle5"/>
    <dgm:cxn modelId="{07F80F60-93A8-4365-9852-862A9A3BDD61}" type="presParOf" srcId="{3476D7C7-C0A2-43F7-8502-1AD3442E0F15}" destId="{9FAB99B0-C332-45C9-BFCC-41352E81DEAD}" srcOrd="1" destOrd="0" presId="urn:microsoft.com/office/officeart/2005/8/layout/cycle5"/>
    <dgm:cxn modelId="{95F977D8-77A8-4A8A-BEE6-5228FFD7BF76}" type="presParOf" srcId="{3476D7C7-C0A2-43F7-8502-1AD3442E0F15}" destId="{CFC48EF4-88BF-4818-BC26-7BC556899495}" srcOrd="2" destOrd="0" presId="urn:microsoft.com/office/officeart/2005/8/layout/cycle5"/>
    <dgm:cxn modelId="{3FD228ED-A0B4-41D8-BBF0-25D3BC6AA349}" type="presParOf" srcId="{3476D7C7-C0A2-43F7-8502-1AD3442E0F15}" destId="{BE8A2256-6A10-4AED-AA9D-803F91518D4F}" srcOrd="3" destOrd="0" presId="urn:microsoft.com/office/officeart/2005/8/layout/cycle5"/>
    <dgm:cxn modelId="{B0FC9002-2EFA-4E1A-9375-D02154DACDE1}" type="presParOf" srcId="{3476D7C7-C0A2-43F7-8502-1AD3442E0F15}" destId="{731FFAD0-D3F1-4075-B4AB-0BBE9AD03FEC}" srcOrd="4" destOrd="0" presId="urn:microsoft.com/office/officeart/2005/8/layout/cycle5"/>
    <dgm:cxn modelId="{B7098C1E-ABDD-478F-B633-947360BD675C}" type="presParOf" srcId="{3476D7C7-C0A2-43F7-8502-1AD3442E0F15}" destId="{B98F6EFE-AB83-4B39-969E-A5DFD96A07A9}" srcOrd="5" destOrd="0" presId="urn:microsoft.com/office/officeart/2005/8/layout/cycle5"/>
    <dgm:cxn modelId="{C1512228-B384-4EEC-962D-82BC3203152D}" type="presParOf" srcId="{3476D7C7-C0A2-43F7-8502-1AD3442E0F15}" destId="{D4A205E6-1514-4849-B74B-43BD1E7FC580}" srcOrd="6" destOrd="0" presId="urn:microsoft.com/office/officeart/2005/8/layout/cycle5"/>
    <dgm:cxn modelId="{90ADDC5D-F8C9-459F-A543-66D646537A78}" type="presParOf" srcId="{3476D7C7-C0A2-43F7-8502-1AD3442E0F15}" destId="{DD072F68-444C-457C-8F1D-952547CD91B3}" srcOrd="7" destOrd="0" presId="urn:microsoft.com/office/officeart/2005/8/layout/cycle5"/>
    <dgm:cxn modelId="{0B6941BB-FFEA-4655-BB0F-01A68A126958}" type="presParOf" srcId="{3476D7C7-C0A2-43F7-8502-1AD3442E0F15}" destId="{E7CA57D4-CD76-444B-A08D-2E5FAB72BC96}" srcOrd="8" destOrd="0" presId="urn:microsoft.com/office/officeart/2005/8/layout/cycle5"/>
    <dgm:cxn modelId="{DA576D0C-3A5F-4F8C-9E0F-55BAB1B0D9B6}" type="presParOf" srcId="{3476D7C7-C0A2-43F7-8502-1AD3442E0F15}" destId="{FFE76315-9A85-4318-983F-479A62FC206C}" srcOrd="9" destOrd="0" presId="urn:microsoft.com/office/officeart/2005/8/layout/cycle5"/>
    <dgm:cxn modelId="{9568F66D-EEF2-4967-90AE-7122B4534CB1}" type="presParOf" srcId="{3476D7C7-C0A2-43F7-8502-1AD3442E0F15}" destId="{EC33F6E6-0C8F-4BB8-8465-A93961AF1839}" srcOrd="10" destOrd="0" presId="urn:microsoft.com/office/officeart/2005/8/layout/cycle5"/>
    <dgm:cxn modelId="{E505487F-1BD1-47BA-9731-85CAD73CA412}" type="presParOf" srcId="{3476D7C7-C0A2-43F7-8502-1AD3442E0F15}" destId="{55070D40-329C-48FC-93DF-8A855D0888EE}" srcOrd="11" destOrd="0" presId="urn:microsoft.com/office/officeart/2005/8/layout/cycle5"/>
    <dgm:cxn modelId="{004381EC-E554-4724-A412-1D9ABFDB0FC5}" type="presParOf" srcId="{3476D7C7-C0A2-43F7-8502-1AD3442E0F15}" destId="{BC074E9F-FD69-477B-AA16-BF381E9C6093}" srcOrd="12" destOrd="0" presId="urn:microsoft.com/office/officeart/2005/8/layout/cycle5"/>
    <dgm:cxn modelId="{9CC49283-EB37-4286-8882-24B698A154D0}" type="presParOf" srcId="{3476D7C7-C0A2-43F7-8502-1AD3442E0F15}" destId="{84399ED8-6B4F-4185-846A-E90DC8C19F5D}" srcOrd="13" destOrd="0" presId="urn:microsoft.com/office/officeart/2005/8/layout/cycle5"/>
    <dgm:cxn modelId="{E984E936-005D-4376-A62A-05A6F88552F9}" type="presParOf" srcId="{3476D7C7-C0A2-43F7-8502-1AD3442E0F15}" destId="{FF24423C-E888-4606-898A-7C680FA7F8F8}" srcOrd="14"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458E9F-E1B5-4BCF-89C9-DAD2FB44CCC3}" type="datetimeFigureOut">
              <a:rPr lang="ru-RU" smtClean="0"/>
              <a:pPr/>
              <a:t>15.09.2021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614FB0B-20DA-4060-8B2E-442084E647AF}" type="slidenum">
              <a:rPr lang="ru-RU" smtClean="0"/>
              <a:pPr/>
              <a:t>‹#›</a:t>
            </a:fld>
            <a:endParaRPr lang="ru-RU"/>
          </a:p>
        </p:txBody>
      </p:sp>
    </p:spTree>
    <p:extLst>
      <p:ext uri="{BB962C8B-B14F-4D97-AF65-F5344CB8AC3E}">
        <p14:creationId xmlns:p14="http://schemas.microsoft.com/office/powerpoint/2010/main" val="474555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614FB0B-20DA-4060-8B2E-442084E647AF}" type="slidenum">
              <a:rPr lang="ru-RU" smtClean="0"/>
              <a:pPr/>
              <a:t>27</a:t>
            </a:fld>
            <a:endParaRPr lang="ru-RU"/>
          </a:p>
        </p:txBody>
      </p:sp>
    </p:spTree>
    <p:extLst>
      <p:ext uri="{BB962C8B-B14F-4D97-AF65-F5344CB8AC3E}">
        <p14:creationId xmlns:p14="http://schemas.microsoft.com/office/powerpoint/2010/main" val="351539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5AB8C9DF-6C42-40D4-A8D2-F82D589F65EE}" type="datetimeFigureOut">
              <a:rPr lang="ru-RU" smtClean="0"/>
              <a:pPr/>
              <a:t>15.09.2021</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AFA8AAC6-0EC0-42FB-978E-944D4D1878D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5AB8C9DF-6C42-40D4-A8D2-F82D589F65EE}" type="datetimeFigureOut">
              <a:rPr lang="ru-RU" smtClean="0"/>
              <a:pPr/>
              <a:t>15.09.2021</a:t>
            </a:fld>
            <a:endParaRPr lang="ru-RU"/>
          </a:p>
        </p:txBody>
      </p:sp>
      <p:sp>
        <p:nvSpPr>
          <p:cNvPr id="27" name="Номер слайда 26"/>
          <p:cNvSpPr>
            <a:spLocks noGrp="1"/>
          </p:cNvSpPr>
          <p:nvPr>
            <p:ph type="sldNum" sz="quarter" idx="11"/>
          </p:nvPr>
        </p:nvSpPr>
        <p:spPr/>
        <p:txBody>
          <a:bodyPr rtlCol="0"/>
          <a:lstStyle/>
          <a:p>
            <a:fld id="{AFA8AAC6-0EC0-42FB-978E-944D4D1878DA}"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5AB8C9DF-6C42-40D4-A8D2-F82D589F65EE}" type="datetimeFigureOut">
              <a:rPr lang="ru-RU" smtClean="0"/>
              <a:pPr/>
              <a:t>15.09.2021</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AFA8AAC6-0EC0-42FB-978E-944D4D1878D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AB8C9DF-6C42-40D4-A8D2-F82D589F65EE}" type="datetimeFigureOut">
              <a:rPr lang="ru-RU" smtClean="0"/>
              <a:pPr/>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FA8AAC6-0EC0-42FB-978E-944D4D1878D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B8C9DF-6C42-40D4-A8D2-F82D589F65EE}" type="datetimeFigureOut">
              <a:rPr lang="ru-RU" smtClean="0"/>
              <a:pPr/>
              <a:t>15.09.2021</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AFA8AAC6-0EC0-42FB-978E-944D4D1878D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kk.wikipedia.org/wiki/%D0%9B%D0%B8%D0%BC%D1%84%D0%B0_%D1%82%D2%AF%D0%B9%D1%96%D0%BD%D0%B4%D0%B5%D1%80%D1%96"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ru.wikipedia.org/wiki/%D0%9B%D0%B8%D0%BC%D1%84%D0%BE%D0%B3%D1%80%D0%B0%D0%BD%D1%83%D0%BB%D0%B5%D0%BC%D0%B0%D1%82%D0%BE%D0%B7" TargetMode="External"/><Relationship Id="rId2" Type="http://schemas.openxmlformats.org/officeDocument/2006/relationships/hyperlink" Target="http://de.wikipedia.org/wiki/Hodgkin-Lymph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57200" y="548681"/>
            <a:ext cx="8458200" cy="3323232"/>
          </a:xfrm>
        </p:spPr>
        <p:txBody>
          <a:bodyPr>
            <a:normAutofit fontScale="90000"/>
          </a:bodyPr>
          <a:lstStyle/>
          <a:p>
            <a:pPr algn="ctr"/>
            <a:r>
              <a:rPr lang="kk-KZ" dirty="0" smtClean="0"/>
              <a:t/>
            </a:r>
            <a:br>
              <a:rPr lang="kk-KZ" dirty="0" smtClean="0"/>
            </a:br>
            <a:r>
              <a:rPr lang="kk-KZ" dirty="0" smtClean="0"/>
              <a:t/>
            </a:r>
            <a:br>
              <a:rPr lang="kk-KZ" dirty="0" smtClean="0"/>
            </a:br>
            <a:r>
              <a:rPr lang="kk-KZ" dirty="0" smtClean="0"/>
              <a:t>ЛЕКЦИЯ 4 </a:t>
            </a:r>
            <a:br>
              <a:rPr lang="kk-KZ" dirty="0" smtClean="0"/>
            </a:br>
            <a:r>
              <a:rPr lang="kk-KZ" dirty="0" smtClean="0"/>
              <a:t>Екінші реттік лимфомиелоидты мүшелер.</a:t>
            </a:r>
            <a:br>
              <a:rPr lang="kk-KZ" dirty="0" smtClean="0"/>
            </a:br>
            <a:endParaRPr lang="ru-RU" dirty="0"/>
          </a:p>
        </p:txBody>
      </p:sp>
      <p:sp>
        <p:nvSpPr>
          <p:cNvPr id="3" name="Подзаголовок 2"/>
          <p:cNvSpPr>
            <a:spLocks noGrp="1"/>
          </p:cNvSpPr>
          <p:nvPr>
            <p:ph type="subTitle" idx="1"/>
          </p:nvPr>
        </p:nvSpPr>
        <p:spPr>
          <a:xfrm>
            <a:off x="457200" y="3899938"/>
            <a:ext cx="8686800" cy="1752600"/>
          </a:xfrm>
        </p:spPr>
        <p:txBody>
          <a:bodyPr>
            <a:normAutofit/>
          </a:bodyPr>
          <a:lstStyle/>
          <a:p>
            <a:pPr algn="ctr"/>
            <a:r>
              <a:rPr lang="kk-KZ" sz="4000" dirty="0" smtClean="0">
                <a:latin typeface="Times New Roman" pitchFamily="18" charset="0"/>
                <a:cs typeface="Times New Roman" pitchFamily="18" charset="0"/>
              </a:rPr>
              <a:t>Лимфа түйіндері </a:t>
            </a:r>
            <a:endParaRPr lang="ru-RU" sz="40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667000" y="228600"/>
            <a:ext cx="4176143" cy="707886"/>
          </a:xfrm>
          <a:prstGeom prst="rect">
            <a:avLst/>
          </a:prstGeom>
        </p:spPr>
        <p:txBody>
          <a:bodyPr wrap="none">
            <a:spAutoFit/>
          </a:bodyPr>
          <a:lstStyle/>
          <a:p>
            <a:r>
              <a:rPr lang="ru-RU" sz="4000" b="1" i="1" dirty="0" smtClean="0">
                <a:latin typeface="Times New Roman" pitchFamily="18" charset="0"/>
                <a:cs typeface="Times New Roman" pitchFamily="18" charset="0"/>
              </a:rPr>
              <a:t>Лимфа </a:t>
            </a:r>
            <a:r>
              <a:rPr lang="ru-RU" sz="4000" b="1" i="1" dirty="0" err="1" smtClean="0">
                <a:latin typeface="Times New Roman" pitchFamily="18" charset="0"/>
                <a:cs typeface="Times New Roman" pitchFamily="18" charset="0"/>
              </a:rPr>
              <a:t>түйіндері</a:t>
            </a:r>
            <a:endParaRPr lang="ru-RU" sz="4000" b="1" i="1" dirty="0">
              <a:latin typeface="Times New Roman" pitchFamily="18" charset="0"/>
              <a:cs typeface="Times New Roman" pitchFamily="18" charset="0"/>
            </a:endParaRPr>
          </a:p>
        </p:txBody>
      </p:sp>
      <p:sp>
        <p:nvSpPr>
          <p:cNvPr id="6" name="Содержимое 2"/>
          <p:cNvSpPr txBox="1">
            <a:spLocks/>
          </p:cNvSpPr>
          <p:nvPr/>
        </p:nvSpPr>
        <p:spPr>
          <a:xfrm>
            <a:off x="0" y="945810"/>
            <a:ext cx="4857784" cy="5912190"/>
          </a:xfrm>
          <a:prstGeom prst="rect">
            <a:avLst/>
          </a:prstGeom>
        </p:spPr>
        <p:txBody>
          <a:bodyPr>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Түйіннің негізгі</a:t>
            </a:r>
            <a:r>
              <a:rPr kumimoji="0" lang="ru-RU"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қызметтері.</a:t>
            </a:r>
            <a:endParaRPr kumimoji="0" lang="ru-RU" sz="24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Гемопоэтикалық,және иммунопоэтикалық.</a:t>
            </a:r>
            <a:endPar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2.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Қорғаныш-фильтрациялық.</a:t>
            </a:r>
            <a:endPar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3.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Алмасу</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4.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Резервуарлық.</a:t>
            </a:r>
            <a:endPar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Лимфа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түйіндерінде лимфоциттер</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пайда</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болады</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сондықтан қантамырлар мүшесіне жатады</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Олар</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кеуделік</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лимфа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жолы</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немесе</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оң лимфа</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жолы</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арқылы қанға</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ru-RU" sz="24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дәлірек венаға құйылады</a:t>
            </a:r>
            <a:r>
              <a:rPr kumimoji="0" 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7" name="Picture 2" descr="C:\Users\Админ\Desktop\400px-Illu_lymph_node_structure_ru.png"/>
          <p:cNvPicPr>
            <a:picLocks noChangeAspect="1" noChangeArrowheads="1"/>
          </p:cNvPicPr>
          <p:nvPr/>
        </p:nvPicPr>
        <p:blipFill>
          <a:blip r:embed="rId2"/>
          <a:srcRect/>
          <a:stretch>
            <a:fillRect/>
          </a:stretch>
        </p:blipFill>
        <p:spPr bwMode="auto">
          <a:xfrm>
            <a:off x="4724400" y="1143000"/>
            <a:ext cx="4419600" cy="4214842"/>
          </a:xfrm>
          <a:prstGeom prst="rect">
            <a:avLst/>
          </a:prstGeom>
          <a:noFill/>
        </p:spPr>
      </p:pic>
    </p:spTree>
    <p:extLst>
      <p:ext uri="{BB962C8B-B14F-4D97-AF65-F5344CB8AC3E}">
        <p14:creationId xmlns:p14="http://schemas.microsoft.com/office/powerpoint/2010/main" val="3348862380"/>
      </p:ext>
    </p:extLst>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28600" y="1752600"/>
            <a:ext cx="8610600" cy="1631216"/>
          </a:xfrm>
          <a:prstGeom prst="rect">
            <a:avLst/>
          </a:prstGeom>
        </p:spPr>
        <p:txBody>
          <a:bodyPr wrap="square">
            <a:spAutoFit/>
          </a:bodyPr>
          <a:lstStyle/>
          <a:p>
            <a:pPr algn="just"/>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Ірі</a:t>
            </a:r>
            <a:r>
              <a:rPr lang="ru-RU" sz="2000" dirty="0" smtClean="0">
                <a:latin typeface="Times New Roman" pitchFamily="18" charset="0"/>
                <a:cs typeface="Times New Roman" pitchFamily="18" charset="0"/>
              </a:rPr>
              <a:t> лимфа </a:t>
            </a:r>
            <a:r>
              <a:rPr lang="ru-RU" sz="2000" dirty="0" err="1" smtClean="0">
                <a:latin typeface="Times New Roman" pitchFamily="18" charset="0"/>
                <a:cs typeface="Times New Roman" pitchFamily="18" charset="0"/>
              </a:rPr>
              <a:t>тамырларын</a:t>
            </a:r>
            <a:r>
              <a:rPr lang="ru-RU" sz="2000" dirty="0" smtClean="0">
                <a:latin typeface="Times New Roman" pitchFamily="18" charset="0"/>
                <a:cs typeface="Times New Roman" pitchFamily="18" charset="0"/>
              </a:rPr>
              <a:t> </a:t>
            </a:r>
            <a:r>
              <a:rPr lang="ru-RU" sz="2000" i="1" dirty="0" smtClean="0">
                <a:latin typeface="Times New Roman" pitchFamily="18" charset="0"/>
                <a:cs typeface="Times New Roman" pitchFamily="18" charset="0"/>
              </a:rPr>
              <a:t>лимфа </a:t>
            </a:r>
            <a:r>
              <a:rPr lang="ru-RU" sz="2000" i="1" dirty="0" err="1" smtClean="0">
                <a:latin typeface="Times New Roman" pitchFamily="18" charset="0"/>
                <a:cs typeface="Times New Roman" pitchFamily="18" charset="0"/>
              </a:rPr>
              <a:t>өзектері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атайды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Ең ірі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кеуде</a:t>
            </a:r>
            <a:r>
              <a:rPr lang="ru-RU" sz="2000" dirty="0" smtClean="0">
                <a:latin typeface="Times New Roman" pitchFamily="18" charset="0"/>
                <a:cs typeface="Times New Roman" pitchFamily="18" charset="0"/>
              </a:rPr>
              <a:t> лимфа </a:t>
            </a:r>
            <a:r>
              <a:rPr lang="ru-RU" sz="2000" dirty="0" err="1" smtClean="0">
                <a:latin typeface="Times New Roman" pitchFamily="18" charset="0"/>
                <a:cs typeface="Times New Roman" pitchFamily="18" charset="0"/>
              </a:rPr>
              <a:t>өзегі құрсақ қуысында орналасқан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Оған аяқтан, жамбас</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және құрсақ қуыстарынан </a:t>
            </a:r>
            <a:r>
              <a:rPr lang="ru-RU" sz="2000" dirty="0" smtClean="0">
                <a:latin typeface="Times New Roman" pitchFamily="18" charset="0"/>
                <a:cs typeface="Times New Roman" pitchFamily="18" charset="0"/>
              </a:rPr>
              <a:t>лимфа </a:t>
            </a:r>
            <a:r>
              <a:rPr lang="ru-RU" sz="2000" dirty="0" err="1" smtClean="0">
                <a:latin typeface="Times New Roman" pitchFamily="18" charset="0"/>
                <a:cs typeface="Times New Roman" pitchFamily="18" charset="0"/>
              </a:rPr>
              <a:t>сұйыктығы жиналады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Кеуде</a:t>
            </a:r>
            <a:r>
              <a:rPr lang="ru-RU" sz="2000" dirty="0" smtClean="0">
                <a:latin typeface="Times New Roman" pitchFamily="18" charset="0"/>
                <a:cs typeface="Times New Roman" pitchFamily="18" charset="0"/>
              </a:rPr>
              <a:t> лимфа </a:t>
            </a:r>
            <a:r>
              <a:rPr lang="ru-RU" sz="2000" dirty="0" err="1" smtClean="0">
                <a:latin typeface="Times New Roman" pitchFamily="18" charset="0"/>
                <a:cs typeface="Times New Roman" pitchFamily="18" charset="0"/>
              </a:rPr>
              <a:t>өзегі мойын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тұсында орналасқан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сол</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жақтағы қолтықасты </a:t>
            </a:r>
            <a:r>
              <a:rPr lang="ru-RU" sz="2000" dirty="0" smtClean="0">
                <a:latin typeface="Times New Roman" pitchFamily="18" charset="0"/>
                <a:cs typeface="Times New Roman" pitchFamily="18" charset="0"/>
              </a:rPr>
              <a:t>вена </a:t>
            </a:r>
            <a:r>
              <a:rPr lang="ru-RU" sz="2000" dirty="0" err="1" smtClean="0">
                <a:latin typeface="Times New Roman" pitchFamily="18" charset="0"/>
                <a:cs typeface="Times New Roman" pitchFamily="18" charset="0"/>
              </a:rPr>
              <a:t>тамырларына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келіп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қосылады</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
        <p:nvSpPr>
          <p:cNvPr id="5" name="Прямоугольник 4"/>
          <p:cNvSpPr/>
          <p:nvPr/>
        </p:nvSpPr>
        <p:spPr>
          <a:xfrm>
            <a:off x="2133600" y="838200"/>
            <a:ext cx="3882153" cy="707886"/>
          </a:xfrm>
          <a:prstGeom prst="rect">
            <a:avLst/>
          </a:prstGeom>
        </p:spPr>
        <p:txBody>
          <a:bodyPr wrap="none">
            <a:spAutoFit/>
          </a:bodyPr>
          <a:lstStyle/>
          <a:p>
            <a:r>
              <a:rPr lang="ru-RU" sz="4000" b="1" i="1" dirty="0" smtClean="0">
                <a:latin typeface="Times New Roman" pitchFamily="18" charset="0"/>
                <a:cs typeface="Times New Roman" pitchFamily="18" charset="0"/>
              </a:rPr>
              <a:t>Лимфа </a:t>
            </a:r>
            <a:r>
              <a:rPr lang="ru-RU" sz="4000" b="1" i="1" dirty="0" err="1" smtClean="0">
                <a:latin typeface="Times New Roman" pitchFamily="18" charset="0"/>
                <a:cs typeface="Times New Roman" pitchFamily="18" charset="0"/>
              </a:rPr>
              <a:t>өзектері</a:t>
            </a:r>
            <a:endParaRPr lang="ru-RU" sz="4000" b="1" i="1" dirty="0"/>
          </a:p>
        </p:txBody>
      </p:sp>
      <p:pic>
        <p:nvPicPr>
          <p:cNvPr id="18434" name="Picture 2" descr="ÐÐ¾ÑÐ¾Ð¶ÐµÐµ Ð¸Ð·Ð¾Ð±ÑÐ°Ð¶ÐµÐ½Ð¸Ðµ"/>
          <p:cNvPicPr>
            <a:picLocks noChangeAspect="1" noChangeArrowheads="1"/>
          </p:cNvPicPr>
          <p:nvPr/>
        </p:nvPicPr>
        <p:blipFill>
          <a:blip r:embed="rId2" cstate="print"/>
          <a:srcRect/>
          <a:stretch>
            <a:fillRect/>
          </a:stretch>
        </p:blipFill>
        <p:spPr bwMode="auto">
          <a:xfrm>
            <a:off x="1447800" y="3581400"/>
            <a:ext cx="5715000" cy="28575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951869032"/>
      </p:ext>
    </p:extLst>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Админ\Desktop\ana_013700_steckbrief.png"/>
          <p:cNvPicPr>
            <a:picLocks noChangeAspect="1" noChangeArrowheads="1"/>
          </p:cNvPicPr>
          <p:nvPr/>
        </p:nvPicPr>
        <p:blipFill>
          <a:blip r:embed="rId2"/>
          <a:srcRect/>
          <a:stretch>
            <a:fillRect/>
          </a:stretch>
        </p:blipFill>
        <p:spPr bwMode="auto">
          <a:xfrm>
            <a:off x="1752600" y="0"/>
            <a:ext cx="5486400" cy="6858000"/>
          </a:xfrm>
          <a:prstGeom prst="rect">
            <a:avLst/>
          </a:prstGeom>
          <a:noFill/>
        </p:spPr>
      </p:pic>
    </p:spTree>
    <p:extLst>
      <p:ext uri="{BB962C8B-B14F-4D97-AF65-F5344CB8AC3E}">
        <p14:creationId xmlns:p14="http://schemas.microsoft.com/office/powerpoint/2010/main" val="3682649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Админ\Desktop\slide-9.jpg"/>
          <p:cNvPicPr>
            <a:picLocks noChangeAspect="1" noChangeArrowheads="1"/>
          </p:cNvPicPr>
          <p:nvPr/>
        </p:nvPicPr>
        <p:blipFill>
          <a:blip r:embed="rId2"/>
          <a:srcRect/>
          <a:stretch>
            <a:fillRect/>
          </a:stretch>
        </p:blipFill>
        <p:spPr bwMode="auto">
          <a:xfrm>
            <a:off x="990600" y="0"/>
            <a:ext cx="6934200" cy="6858000"/>
          </a:xfrm>
          <a:prstGeom prst="rect">
            <a:avLst/>
          </a:prstGeom>
          <a:noFill/>
        </p:spPr>
      </p:pic>
    </p:spTree>
    <p:extLst>
      <p:ext uri="{BB962C8B-B14F-4D97-AF65-F5344CB8AC3E}">
        <p14:creationId xmlns:p14="http://schemas.microsoft.com/office/powerpoint/2010/main" val="3689525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Админ\Desktop\Inkeda-01_LI.jpg"/>
          <p:cNvPicPr>
            <a:picLocks noChangeAspect="1" noChangeArrowheads="1"/>
          </p:cNvPicPr>
          <p:nvPr/>
        </p:nvPicPr>
        <p:blipFill>
          <a:blip r:embed="rId2"/>
          <a:srcRect/>
          <a:stretch>
            <a:fillRect/>
          </a:stretch>
        </p:blipFill>
        <p:spPr bwMode="auto">
          <a:xfrm>
            <a:off x="0" y="-1"/>
            <a:ext cx="5791200" cy="5234351"/>
          </a:xfrm>
          <a:prstGeom prst="rect">
            <a:avLst/>
          </a:prstGeom>
          <a:noFill/>
        </p:spPr>
      </p:pic>
      <p:pic>
        <p:nvPicPr>
          <p:cNvPr id="3074" name="Picture 2" descr="C:\Users\Админ\Desktop\slide-8.jpg"/>
          <p:cNvPicPr>
            <a:picLocks noChangeAspect="1" noChangeArrowheads="1"/>
          </p:cNvPicPr>
          <p:nvPr/>
        </p:nvPicPr>
        <p:blipFill>
          <a:blip r:embed="rId3"/>
          <a:srcRect/>
          <a:stretch>
            <a:fillRect/>
          </a:stretch>
        </p:blipFill>
        <p:spPr bwMode="auto">
          <a:xfrm>
            <a:off x="3200400" y="2728152"/>
            <a:ext cx="5943600" cy="4129847"/>
          </a:xfrm>
          <a:prstGeom prst="rect">
            <a:avLst/>
          </a:prstGeom>
          <a:noFill/>
        </p:spPr>
      </p:pic>
    </p:spTree>
    <p:extLst>
      <p:ext uri="{BB962C8B-B14F-4D97-AF65-F5344CB8AC3E}">
        <p14:creationId xmlns:p14="http://schemas.microsoft.com/office/powerpoint/2010/main" val="2464413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descr="C:\Users\Админ\Desktop\Inked440_LI.jpg"/>
          <p:cNvPicPr>
            <a:picLocks noChangeAspect="1" noChangeArrowheads="1"/>
          </p:cNvPicPr>
          <p:nvPr/>
        </p:nvPicPr>
        <p:blipFill>
          <a:blip r:embed="rId2"/>
          <a:srcRect/>
          <a:stretch>
            <a:fillRect/>
          </a:stretch>
        </p:blipFill>
        <p:spPr bwMode="auto">
          <a:xfrm>
            <a:off x="0" y="0"/>
            <a:ext cx="6477000" cy="4876800"/>
          </a:xfrm>
          <a:prstGeom prst="rect">
            <a:avLst/>
          </a:prstGeom>
          <a:noFill/>
        </p:spPr>
      </p:pic>
      <p:pic>
        <p:nvPicPr>
          <p:cNvPr id="4098" name="Picture 2" descr="C:\Users\Админ\Desktop\лимфоузлы-на-ноге-2.jpg"/>
          <p:cNvPicPr>
            <a:picLocks noChangeAspect="1" noChangeArrowheads="1"/>
          </p:cNvPicPr>
          <p:nvPr/>
        </p:nvPicPr>
        <p:blipFill>
          <a:blip r:embed="rId3"/>
          <a:srcRect/>
          <a:stretch>
            <a:fillRect/>
          </a:stretch>
        </p:blipFill>
        <p:spPr bwMode="auto">
          <a:xfrm>
            <a:off x="3283309" y="2362200"/>
            <a:ext cx="5860691" cy="4495800"/>
          </a:xfrm>
          <a:prstGeom prst="rect">
            <a:avLst/>
          </a:prstGeom>
          <a:noFill/>
        </p:spPr>
      </p:pic>
    </p:spTree>
    <p:extLst>
      <p:ext uri="{BB962C8B-B14F-4D97-AF65-F5344CB8AC3E}">
        <p14:creationId xmlns:p14="http://schemas.microsoft.com/office/powerpoint/2010/main" val="32090173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Админ\Desktop\Inkedimages_LI.jpg"/>
          <p:cNvPicPr>
            <a:picLocks noChangeAspect="1" noChangeArrowheads="1"/>
          </p:cNvPicPr>
          <p:nvPr/>
        </p:nvPicPr>
        <p:blipFill>
          <a:blip r:embed="rId2"/>
          <a:srcRect/>
          <a:stretch>
            <a:fillRect/>
          </a:stretch>
        </p:blipFill>
        <p:spPr bwMode="auto">
          <a:xfrm>
            <a:off x="0" y="0"/>
            <a:ext cx="5181600" cy="3720123"/>
          </a:xfrm>
          <a:prstGeom prst="rect">
            <a:avLst/>
          </a:prstGeom>
          <a:noFill/>
        </p:spPr>
      </p:pic>
      <p:pic>
        <p:nvPicPr>
          <p:cNvPr id="5123" name="Picture 3" descr="C:\Users\Админ\Desktop\435.jpg"/>
          <p:cNvPicPr>
            <a:picLocks noChangeAspect="1" noChangeArrowheads="1"/>
          </p:cNvPicPr>
          <p:nvPr/>
        </p:nvPicPr>
        <p:blipFill>
          <a:blip r:embed="rId3"/>
          <a:srcRect/>
          <a:stretch>
            <a:fillRect/>
          </a:stretch>
        </p:blipFill>
        <p:spPr bwMode="auto">
          <a:xfrm>
            <a:off x="3048000" y="2667000"/>
            <a:ext cx="6096001" cy="4191000"/>
          </a:xfrm>
          <a:prstGeom prst="rect">
            <a:avLst/>
          </a:prstGeom>
          <a:noFill/>
        </p:spPr>
      </p:pic>
    </p:spTree>
    <p:extLst>
      <p:ext uri="{BB962C8B-B14F-4D97-AF65-F5344CB8AC3E}">
        <p14:creationId xmlns:p14="http://schemas.microsoft.com/office/powerpoint/2010/main" val="41195428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81000" y="0"/>
            <a:ext cx="7851648" cy="1600200"/>
          </a:xfrm>
        </p:spPr>
        <p:txBody>
          <a:bodyPr>
            <a:normAutofit/>
          </a:bodyPr>
          <a:lstStyle/>
          <a:p>
            <a:pPr algn="ctr"/>
            <a:r>
              <a:rPr lang="kk-KZ" sz="6000" i="1" dirty="0" smtClean="0">
                <a:latin typeface="Times New Roman" pitchFamily="18" charset="0"/>
                <a:cs typeface="Times New Roman" pitchFamily="18" charset="0"/>
              </a:rPr>
              <a:t>Қорытынды:</a:t>
            </a:r>
            <a:endParaRPr lang="ru-RU" sz="6000" i="1" dirty="0">
              <a:latin typeface="Times New Roman" pitchFamily="18" charset="0"/>
              <a:cs typeface="Times New Roman" pitchFamily="18" charset="0"/>
            </a:endParaRPr>
          </a:p>
        </p:txBody>
      </p:sp>
      <p:sp>
        <p:nvSpPr>
          <p:cNvPr id="6" name="Содержимое 2"/>
          <p:cNvSpPr txBox="1">
            <a:spLocks/>
          </p:cNvSpPr>
          <p:nvPr/>
        </p:nvSpPr>
        <p:spPr>
          <a:xfrm>
            <a:off x="381000" y="1752600"/>
            <a:ext cx="8305800" cy="4167188"/>
          </a:xfrm>
          <a:prstGeom prst="rect">
            <a:avLst/>
          </a:prstGeom>
        </p:spPr>
        <p:txBody>
          <a:bodyPr vert="horz" lIns="0" rIns="18288">
            <a:normAutofit/>
          </a:bodyPr>
          <a:lstStyle/>
          <a:p>
            <a:pPr marL="0" marR="45720" lvl="0" indent="0" algn="just" defTabSz="914400" rtl="0" eaLnBrk="1" fontAlgn="auto" latinLnBrk="0" hangingPunct="1">
              <a:lnSpc>
                <a:spcPct val="100000"/>
              </a:lnSpc>
              <a:spcBef>
                <a:spcPct val="20000"/>
              </a:spcBef>
              <a:spcAft>
                <a:spcPts val="0"/>
              </a:spcAft>
              <a:buClr>
                <a:schemeClr val="accent3"/>
              </a:buClr>
              <a:buSzPct val="95000"/>
              <a:buFont typeface="Georgia" pitchFamily="18" charset="0"/>
              <a:buNone/>
              <a:tabLst/>
              <a:defRPr/>
            </a:pPr>
            <a:r>
              <a:rPr kumimoji="0" lang="kk-KZ" altLang="ru-RU" sz="24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Лимфа жүйесі ұлпа сұйықтығының қанайналым жүйесіне қосылуына көмектеседі, лейкоциттер түзеді ,  ағзаға түскен бөгде денелер мен бактерияларды ұстап, биологиялық сүзгі қызметін атқарады және аш ішек бүрлеріндегі майларды сіңіруге қатысады. Адамда лимфаның қозғалуына 3 жағдай әсер етеді: лимфа тамырларына жақын орналасқан қаңка бұлшықеттерінің жиырылуына байланысты. Кеуде қуысының тынысалу қозғалыстарының әсерінен. Ішек бүрлерінің жиырылуы мен босаңсуына сәйкес ағады. Қаңқа бұлшықеттері жиырылып, лимфа тамырларын қысқанда лимфа бір бағыт бойымен қозғалады. Лимфа қанға қарағанда баяу қозғалады.</a:t>
            </a:r>
          </a:p>
          <a:p>
            <a:pPr marL="0" marR="45720" lvl="0" indent="0" algn="just"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kk-KZ" altLang="ru-RU" sz="2000" b="0" i="0" u="none" strike="noStrike" kern="1200" cap="none" spc="0" normalizeH="0" baseline="0" noProof="0" dirty="0" smtClean="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689880135"/>
      </p:ext>
    </p:extLst>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762000" y="762000"/>
            <a:ext cx="7851648" cy="1828800"/>
          </a:xfrm>
        </p:spPr>
        <p:txBody>
          <a:bodyPr/>
          <a:lstStyle/>
          <a:p>
            <a:pPr algn="ctr"/>
            <a:r>
              <a:rPr lang="kk-KZ" i="1" dirty="0" smtClean="0"/>
              <a:t>Пайдаланылған әдебиеттер:</a:t>
            </a:r>
            <a:endParaRPr lang="ru-RU" i="1" dirty="0"/>
          </a:p>
        </p:txBody>
      </p:sp>
      <p:sp>
        <p:nvSpPr>
          <p:cNvPr id="5" name="Подзаголовок 4"/>
          <p:cNvSpPr>
            <a:spLocks noGrp="1"/>
          </p:cNvSpPr>
          <p:nvPr>
            <p:ph type="subTitle" idx="1"/>
          </p:nvPr>
        </p:nvSpPr>
        <p:spPr>
          <a:xfrm>
            <a:off x="609600" y="2590800"/>
            <a:ext cx="7854696" cy="1752600"/>
          </a:xfrm>
        </p:spPr>
        <p:txBody>
          <a:bodyPr>
            <a:noAutofit/>
          </a:bodyPr>
          <a:lstStyle/>
          <a:p>
            <a:pPr marL="365760" indent="-256032" algn="just">
              <a:buFont typeface="Georgia"/>
              <a:buChar char="•"/>
              <a:defRPr/>
            </a:pPr>
            <a:r>
              <a:rPr lang="ru-RU" altLang="ru-RU" sz="2000" dirty="0" smtClean="0">
                <a:latin typeface="Times New Roman" pitchFamily="18" charset="0"/>
                <a:cs typeface="Times New Roman" pitchFamily="18" charset="0"/>
              </a:rPr>
              <a:t>М.Г. Привес. 12-е издание, 2009г. (36,492-508 </a:t>
            </a:r>
            <a:r>
              <a:rPr lang="ru-RU" altLang="ru-RU" sz="2000" dirty="0" err="1" smtClean="0">
                <a:latin typeface="Times New Roman" pitchFamily="18" charset="0"/>
                <a:cs typeface="Times New Roman" pitchFamily="18" charset="0"/>
              </a:rPr>
              <a:t>беттер</a:t>
            </a:r>
            <a:r>
              <a:rPr lang="ru-RU" altLang="ru-RU" sz="2000" dirty="0" smtClean="0">
                <a:latin typeface="Times New Roman" pitchFamily="18" charset="0"/>
                <a:cs typeface="Times New Roman" pitchFamily="18" charset="0"/>
              </a:rPr>
              <a:t>)</a:t>
            </a:r>
          </a:p>
          <a:p>
            <a:pPr marL="365760" indent="-256032" algn="just">
              <a:buFont typeface="Georgia"/>
              <a:buChar char="•"/>
              <a:defRPr/>
            </a:pPr>
            <a:r>
              <a:rPr lang="ru-RU" altLang="ru-RU" sz="2000" dirty="0" err="1" smtClean="0">
                <a:latin typeface="Times New Roman" pitchFamily="18" charset="0"/>
                <a:cs typeface="Times New Roman" pitchFamily="18" charset="0"/>
              </a:rPr>
              <a:t>Осроверхов</a:t>
            </a:r>
            <a:r>
              <a:rPr lang="ru-RU" altLang="ru-RU" sz="2000" dirty="0" smtClean="0">
                <a:latin typeface="Times New Roman" pitchFamily="18" charset="0"/>
                <a:cs typeface="Times New Roman" pitchFamily="18" charset="0"/>
              </a:rPr>
              <a:t> Г.Е., </a:t>
            </a:r>
            <a:r>
              <a:rPr lang="ru-RU" altLang="ru-RU" sz="2000" dirty="0" err="1" smtClean="0">
                <a:latin typeface="Times New Roman" pitchFamily="18" charset="0"/>
                <a:cs typeface="Times New Roman" pitchFamily="18" charset="0"/>
              </a:rPr>
              <a:t>Бомаш</a:t>
            </a:r>
            <a:r>
              <a:rPr lang="ru-RU" altLang="ru-RU" sz="2000" dirty="0" smtClean="0">
                <a:latin typeface="Times New Roman" pitchFamily="18" charset="0"/>
                <a:cs typeface="Times New Roman" pitchFamily="18" charset="0"/>
              </a:rPr>
              <a:t> Ю.М., </a:t>
            </a:r>
            <a:r>
              <a:rPr lang="ru-RU" altLang="ru-RU" sz="2000" dirty="0" err="1" smtClean="0">
                <a:latin typeface="Times New Roman" pitchFamily="18" charset="0"/>
                <a:cs typeface="Times New Roman" pitchFamily="18" charset="0"/>
              </a:rPr>
              <a:t>Лубоцкий</a:t>
            </a:r>
            <a:r>
              <a:rPr lang="ru-RU" altLang="ru-RU" sz="2000" dirty="0" smtClean="0">
                <a:latin typeface="Times New Roman" pitchFamily="18" charset="0"/>
                <a:cs typeface="Times New Roman" pitchFamily="18" charset="0"/>
              </a:rPr>
              <a:t> Д.Н.( 416-417беттер)</a:t>
            </a:r>
          </a:p>
          <a:p>
            <a:pPr marL="365760" indent="-256032" algn="just">
              <a:buFont typeface="Georgia"/>
              <a:buChar char="•"/>
              <a:defRPr/>
            </a:pPr>
            <a:r>
              <a:rPr lang="ru-RU" altLang="ru-RU" sz="2000" dirty="0" smtClean="0">
                <a:latin typeface="Times New Roman" pitchFamily="18" charset="0"/>
                <a:cs typeface="Times New Roman" pitchFamily="18" charset="0"/>
              </a:rPr>
              <a:t>Каган И.И ., Чемезов С.В. 2011г.(451,476-480 </a:t>
            </a:r>
            <a:r>
              <a:rPr lang="ru-RU" altLang="ru-RU" sz="2000" dirty="0" err="1" smtClean="0">
                <a:latin typeface="Times New Roman" pitchFamily="18" charset="0"/>
                <a:cs typeface="Times New Roman" pitchFamily="18" charset="0"/>
              </a:rPr>
              <a:t>беттер</a:t>
            </a:r>
            <a:r>
              <a:rPr lang="ru-RU" altLang="ru-RU" sz="2000" dirty="0" smtClean="0">
                <a:latin typeface="Times New Roman" pitchFamily="18" charset="0"/>
                <a:cs typeface="Times New Roman" pitchFamily="18" charset="0"/>
              </a:rPr>
              <a:t>)</a:t>
            </a:r>
          </a:p>
          <a:p>
            <a:pPr marL="365760" indent="-256032" algn="just">
              <a:buFont typeface="Georgia"/>
              <a:buChar char="•"/>
              <a:defRPr/>
            </a:pPr>
            <a:r>
              <a:rPr lang="ru-RU" altLang="ru-RU" sz="2000" dirty="0" smtClean="0">
                <a:latin typeface="Times New Roman" pitchFamily="18" charset="0"/>
                <a:cs typeface="Times New Roman" pitchFamily="18" charset="0"/>
              </a:rPr>
              <a:t>Жданов Д.А. Общая анатомия и физиология лимфатической системы. -М.: </a:t>
            </a:r>
            <a:r>
              <a:rPr lang="ru-RU" altLang="ru-RU" sz="2000" dirty="0" err="1" smtClean="0">
                <a:latin typeface="Times New Roman" pitchFamily="18" charset="0"/>
                <a:cs typeface="Times New Roman" pitchFamily="18" charset="0"/>
              </a:rPr>
              <a:t>Медгиз</a:t>
            </a:r>
            <a:r>
              <a:rPr lang="ru-RU" altLang="ru-RU" sz="2000" dirty="0" smtClean="0">
                <a:latin typeface="Times New Roman" pitchFamily="18" charset="0"/>
                <a:cs typeface="Times New Roman" pitchFamily="18" charset="0"/>
              </a:rPr>
              <a:t>, 1952. – 336 </a:t>
            </a:r>
            <a:r>
              <a:rPr lang="ru-RU" altLang="ru-RU" sz="2000" dirty="0" err="1" smtClean="0">
                <a:latin typeface="Times New Roman" pitchFamily="18" charset="0"/>
                <a:cs typeface="Times New Roman" pitchFamily="18" charset="0"/>
              </a:rPr>
              <a:t>беттер</a:t>
            </a:r>
            <a:endParaRPr lang="ru-RU" altLang="ru-RU" sz="2000" dirty="0" smtClean="0">
              <a:latin typeface="Times New Roman" pitchFamily="18" charset="0"/>
              <a:cs typeface="Times New Roman" pitchFamily="18" charset="0"/>
            </a:endParaRPr>
          </a:p>
          <a:p>
            <a:pPr marL="265176" indent="-265176" algn="just">
              <a:spcBef>
                <a:spcPts val="0"/>
              </a:spcBef>
              <a:buFont typeface="Wingdings 2"/>
              <a:buChar char=""/>
              <a:defRPr/>
            </a:pPr>
            <a:r>
              <a:rPr lang="x-none" sz="2000" smtClean="0">
                <a:latin typeface="Times New Roman" pitchFamily="18" charset="0"/>
                <a:cs typeface="Times New Roman" pitchFamily="18" charset="0"/>
              </a:rPr>
              <a:t>Сергиенко В.И., Петросян Э.А., Фраучи И.В. Топографическая </a:t>
            </a:r>
            <a:r>
              <a:rPr lang="kk-KZ" sz="2000" dirty="0" smtClean="0">
                <a:latin typeface="Times New Roman" pitchFamily="18" charset="0"/>
                <a:cs typeface="Times New Roman" pitchFamily="18" charset="0"/>
              </a:rPr>
              <a:t>анатомия   и   оперативная хирургия, в 2-х томах. М.: «ГЭОТАР-МЕД», 2001. </a:t>
            </a:r>
          </a:p>
          <a:p>
            <a:pPr marL="265176" indent="-265176" algn="just">
              <a:spcBef>
                <a:spcPts val="0"/>
              </a:spcBef>
              <a:buFont typeface="Wingdings 2"/>
              <a:buChar char=""/>
              <a:defRPr/>
            </a:pPr>
            <a:r>
              <a:rPr lang="ru-RU" sz="2000" dirty="0" smtClean="0">
                <a:latin typeface="Times New Roman" pitchFamily="18" charset="0"/>
                <a:cs typeface="Times New Roman" pitchFamily="18" charset="0"/>
              </a:rPr>
              <a:t>Адам </a:t>
            </a:r>
            <a:r>
              <a:rPr lang="ru-RU" sz="2000" dirty="0" err="1" smtClean="0">
                <a:latin typeface="Times New Roman" pitchFamily="18" charset="0"/>
                <a:cs typeface="Times New Roman" pitchFamily="18" charset="0"/>
              </a:rPr>
              <a:t>анатомиясы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А.Рақышев.</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Мәскеу.</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ГЭОТАР-Медиа</a:t>
            </a:r>
            <a:r>
              <a:rPr lang="ru-RU" sz="2000" dirty="0" smtClean="0">
                <a:latin typeface="Times New Roman" pitchFamily="18" charset="0"/>
                <a:cs typeface="Times New Roman" pitchFamily="18" charset="0"/>
              </a:rPr>
              <a:t>». 2014 ж. </a:t>
            </a:r>
          </a:p>
          <a:p>
            <a:pPr marL="265176" indent="-265176" algn="just">
              <a:spcBef>
                <a:spcPts val="0"/>
              </a:spcBef>
              <a:buFont typeface="Wingdings 2"/>
              <a:buChar char=""/>
              <a:defRPr/>
            </a:pPr>
            <a:r>
              <a:rPr lang="en-US" sz="2000" u="sng" dirty="0" smtClean="0">
                <a:latin typeface="Times New Roman" pitchFamily="18" charset="0"/>
                <a:cs typeface="Times New Roman" pitchFamily="18" charset="0"/>
              </a:rPr>
              <a:t>http://meduniver.com/Medical/Anatom/240.html</a:t>
            </a:r>
            <a:endParaRPr lang="kk-KZ" sz="2000" u="sng" dirty="0">
              <a:latin typeface="Times New Roman" pitchFamily="18" charset="0"/>
              <a:cs typeface="Times New Roman" pitchFamily="18" charset="0"/>
            </a:endParaRPr>
          </a:p>
        </p:txBody>
      </p:sp>
    </p:spTree>
    <p:extLst>
      <p:ext uri="{BB962C8B-B14F-4D97-AF65-F5344CB8AC3E}">
        <p14:creationId xmlns:p14="http://schemas.microsoft.com/office/powerpoint/2010/main" val="4294628800"/>
      </p:ext>
    </p:extLst>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066800"/>
          </a:xfrm>
        </p:spPr>
        <p:txBody>
          <a:bodyPr/>
          <a:lstStyle/>
          <a:p>
            <a:pPr algn="ctr"/>
            <a:r>
              <a:rPr lang="ru-RU" b="1" dirty="0" smtClean="0"/>
              <a:t>Лимфа </a:t>
            </a:r>
            <a:r>
              <a:rPr lang="ru-RU" b="1" dirty="0" err="1" smtClean="0"/>
              <a:t>түйіндері</a:t>
            </a:r>
            <a:endParaRPr lang="ru-RU" dirty="0"/>
          </a:p>
        </p:txBody>
      </p:sp>
      <p:sp>
        <p:nvSpPr>
          <p:cNvPr id="3" name="Содержимое 2"/>
          <p:cNvSpPr>
            <a:spLocks noGrp="1"/>
          </p:cNvSpPr>
          <p:nvPr>
            <p:ph idx="1"/>
          </p:nvPr>
        </p:nvSpPr>
        <p:spPr>
          <a:xfrm>
            <a:off x="395536" y="1196752"/>
            <a:ext cx="8424936" cy="2664296"/>
          </a:xfrm>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түйіндері</a:t>
            </a:r>
            <a:r>
              <a:rPr lang="ru-RU" dirty="0" smtClean="0">
                <a:latin typeface="Times New Roman" pitchFamily="18" charset="0"/>
                <a:cs typeface="Times New Roman" pitchFamily="18" charset="0"/>
              </a:rPr>
              <a:t> (лимфатические узлы); (</a:t>
            </a:r>
            <a:r>
              <a:rPr lang="en-US" dirty="0" err="1" smtClean="0">
                <a:latin typeface="Times New Roman" pitchFamily="18" charset="0"/>
                <a:cs typeface="Times New Roman" pitchFamily="18" charset="0"/>
              </a:rPr>
              <a:t>nodi</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lymphatici</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лат. </a:t>
            </a:r>
            <a:r>
              <a:rPr lang="en-US" i="1" dirty="0" err="1" smtClean="0">
                <a:latin typeface="Times New Roman" pitchFamily="18" charset="0"/>
                <a:cs typeface="Times New Roman" pitchFamily="18" charset="0"/>
              </a:rPr>
              <a:t>nodi</a:t>
            </a:r>
            <a:r>
              <a:rPr lang="en-US"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түйін,</a:t>
            </a:r>
            <a:r>
              <a:rPr lang="ru-RU"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lympha</a:t>
            </a:r>
            <a:r>
              <a:rPr lang="en-US" dirty="0" smtClean="0">
                <a:latin typeface="Times New Roman" pitchFamily="18" charset="0"/>
                <a:cs typeface="Times New Roman" pitchFamily="18" charset="0"/>
              </a:rPr>
              <a:t> - </a:t>
            </a:r>
            <a:r>
              <a:rPr lang="ru-RU" dirty="0" smtClean="0">
                <a:latin typeface="Times New Roman" pitchFamily="18" charset="0"/>
                <a:cs typeface="Times New Roman" pitchFamily="18" charset="0"/>
              </a:rPr>
              <a:t>таза су, </a:t>
            </a:r>
            <a:r>
              <a:rPr lang="ru-RU" dirty="0" err="1" smtClean="0">
                <a:latin typeface="Times New Roman" pitchFamily="18" charset="0"/>
                <a:cs typeface="Times New Roman" pitchFamily="18" charset="0"/>
              </a:rPr>
              <a:t>ылғал</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пішіні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дөңгелек немесе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сопақша келген</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тамырларының бойында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орналасқан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лимфоциттердің түзілу процесі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лимфоцитопоэз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жүретін шеткі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қантұзу мүшесі</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сыртынан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дәнекер ұлпалық қапшықпен қапталған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коллаген </a:t>
            </a:r>
            <a:r>
              <a:rPr lang="ru-RU" dirty="0" err="1" smtClean="0">
                <a:latin typeface="Times New Roman" pitchFamily="18" charset="0"/>
                <a:cs typeface="Times New Roman" pitchFamily="18" charset="0"/>
              </a:rPr>
              <a:t>талшықтарынан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аздаған </a:t>
            </a:r>
            <a:r>
              <a:rPr lang="ru-RU" dirty="0" smtClean="0">
                <a:latin typeface="Times New Roman" pitchFamily="18" charset="0"/>
                <a:cs typeface="Times New Roman" pitchFamily="18" charset="0"/>
              </a:rPr>
              <a:t>эластин </a:t>
            </a:r>
            <a:r>
              <a:rPr lang="ru-RU" dirty="0" err="1" smtClean="0">
                <a:latin typeface="Times New Roman" pitchFamily="18" charset="0"/>
                <a:cs typeface="Times New Roman" pitchFamily="18" charset="0"/>
              </a:rPr>
              <a:t>талшықтарынан және миоциттерден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Дәнекерүлпалық қапшықтан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түйіндері ішіне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тарала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енетін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дәнекерүлпалық перделікгер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бір-бірімен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торлана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жалғасып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түйіндерінің негізін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стромасын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құрайды</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pic>
        <p:nvPicPr>
          <p:cNvPr id="18434" name="Picture 2" descr="https://upload.wikimedia.org/wikipedia/commons/thumb/c/cb/Illu_lymph_node_structure_ru.png/400px-Illu_lymph_node_structure_ru.png"/>
          <p:cNvPicPr>
            <a:picLocks noChangeAspect="1" noChangeArrowheads="1"/>
          </p:cNvPicPr>
          <p:nvPr/>
        </p:nvPicPr>
        <p:blipFill>
          <a:blip r:embed="rId2" cstate="print"/>
          <a:srcRect/>
          <a:stretch>
            <a:fillRect/>
          </a:stretch>
        </p:blipFill>
        <p:spPr bwMode="auto">
          <a:xfrm>
            <a:off x="1475656" y="3789040"/>
            <a:ext cx="5904656" cy="306896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533400" y="609600"/>
            <a:ext cx="7851648" cy="914400"/>
          </a:xfrm>
        </p:spPr>
        <p:txBody>
          <a:bodyPr>
            <a:normAutofit fontScale="90000"/>
          </a:bodyPr>
          <a:lstStyle/>
          <a:p>
            <a:pPr algn="ctr"/>
            <a:r>
              <a:rPr lang="kk-KZ" sz="6000" i="1" dirty="0" smtClean="0">
                <a:latin typeface="Times New Roman" pitchFamily="18" charset="0"/>
                <a:cs typeface="Times New Roman" pitchFamily="18" charset="0"/>
              </a:rPr>
              <a:t>Жоспар:</a:t>
            </a:r>
            <a:endParaRPr lang="ru-RU" sz="6000" i="1" dirty="0">
              <a:latin typeface="Times New Roman" pitchFamily="18" charset="0"/>
              <a:cs typeface="Times New Roman" pitchFamily="18" charset="0"/>
            </a:endParaRPr>
          </a:p>
        </p:txBody>
      </p:sp>
      <p:sp>
        <p:nvSpPr>
          <p:cNvPr id="5" name="Подзаголовок 4"/>
          <p:cNvSpPr>
            <a:spLocks noGrp="1"/>
          </p:cNvSpPr>
          <p:nvPr>
            <p:ph type="subTitle" idx="1"/>
          </p:nvPr>
        </p:nvSpPr>
        <p:spPr>
          <a:xfrm>
            <a:off x="107504" y="1800240"/>
            <a:ext cx="5943600" cy="2923736"/>
          </a:xfrm>
          <a:solidFill>
            <a:schemeClr val="bg1"/>
          </a:solidFill>
        </p:spPr>
        <p:txBody>
          <a:bodyPr>
            <a:noAutofit/>
          </a:bodyPr>
          <a:lstStyle/>
          <a:p>
            <a:pPr algn="just"/>
            <a:r>
              <a:rPr lang="en-US" sz="2000" b="1" dirty="0" smtClean="0">
                <a:latin typeface="Times New Roman" pitchFamily="18" charset="0"/>
                <a:cs typeface="Times New Roman" pitchFamily="18" charset="0"/>
              </a:rPr>
              <a:t>I. </a:t>
            </a:r>
            <a:r>
              <a:rPr lang="kk-KZ" sz="2000" b="1" dirty="0" smtClean="0">
                <a:solidFill>
                  <a:schemeClr val="bg1"/>
                </a:solidFill>
                <a:latin typeface="Times New Roman" pitchFamily="18" charset="0"/>
                <a:cs typeface="Times New Roman" pitchFamily="18" charset="0"/>
              </a:rPr>
              <a:t>Кіріспе</a:t>
            </a:r>
            <a:endParaRPr lang="en-US" sz="2000" b="1" dirty="0" smtClean="0">
              <a:solidFill>
                <a:schemeClr val="bg1"/>
              </a:solidFill>
              <a:latin typeface="Times New Roman" pitchFamily="18" charset="0"/>
              <a:cs typeface="Times New Roman" pitchFamily="18" charset="0"/>
            </a:endParaRPr>
          </a:p>
          <a:p>
            <a:pPr algn="just"/>
            <a:r>
              <a:rPr lang="en-US" sz="2000" b="1" dirty="0" smtClean="0">
                <a:latin typeface="Times New Roman" pitchFamily="18" charset="0"/>
                <a:cs typeface="Times New Roman" pitchFamily="18" charset="0"/>
              </a:rPr>
              <a:t>II.</a:t>
            </a:r>
            <a:r>
              <a:rPr lang="kk-KZ" sz="2000" b="1" dirty="0" smtClean="0">
                <a:latin typeface="Times New Roman" pitchFamily="18" charset="0"/>
                <a:cs typeface="Times New Roman" pitchFamily="18" charset="0"/>
              </a:rPr>
              <a:t> Негізгі бөлім:</a:t>
            </a:r>
          </a:p>
          <a:p>
            <a:pPr algn="just"/>
            <a:r>
              <a:rPr lang="kk-KZ" sz="2000" dirty="0" smtClean="0">
                <a:latin typeface="Times New Roman" pitchFamily="18" charset="0"/>
                <a:cs typeface="Times New Roman" pitchFamily="18" charset="0"/>
              </a:rPr>
              <a:t>2.1. Лимфа жүйесі;</a:t>
            </a:r>
          </a:p>
          <a:p>
            <a:pPr algn="just"/>
            <a:r>
              <a:rPr lang="kk-KZ" sz="2000" dirty="0" smtClean="0">
                <a:latin typeface="Times New Roman" pitchFamily="18" charset="0"/>
                <a:cs typeface="Times New Roman" pitchFamily="18" charset="0"/>
              </a:rPr>
              <a:t>2.2. Лимфа капиллярлары;</a:t>
            </a:r>
          </a:p>
          <a:p>
            <a:pPr algn="just"/>
            <a:r>
              <a:rPr lang="kk-KZ" sz="2000" dirty="0" smtClean="0">
                <a:latin typeface="Times New Roman" pitchFamily="18" charset="0"/>
                <a:cs typeface="Times New Roman" pitchFamily="18" charset="0"/>
              </a:rPr>
              <a:t>2.3. Лимфа тамырлары;</a:t>
            </a:r>
          </a:p>
          <a:p>
            <a:pPr algn="just"/>
            <a:r>
              <a:rPr lang="kk-KZ" sz="2000" dirty="0" smtClean="0">
                <a:latin typeface="Times New Roman" pitchFamily="18" charset="0"/>
                <a:cs typeface="Times New Roman" pitchFamily="18" charset="0"/>
              </a:rPr>
              <a:t>2.4. Лимфа түйіндері;</a:t>
            </a:r>
          </a:p>
          <a:p>
            <a:pPr algn="just"/>
            <a:r>
              <a:rPr lang="kk-KZ" sz="2000" dirty="0" smtClean="0">
                <a:latin typeface="Times New Roman" pitchFamily="18" charset="0"/>
                <a:cs typeface="Times New Roman" pitchFamily="18" charset="0"/>
              </a:rPr>
              <a:t>2.5. Лимфа өзектері.</a:t>
            </a:r>
          </a:p>
          <a:p>
            <a:pPr algn="just"/>
            <a:r>
              <a:rPr lang="kk-KZ" sz="2000" b="1"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III.</a:t>
            </a:r>
            <a:r>
              <a:rPr lang="kk-KZ" sz="2000" b="1" dirty="0" smtClean="0">
                <a:latin typeface="Times New Roman" pitchFamily="18" charset="0"/>
                <a:cs typeface="Times New Roman" pitchFamily="18" charset="0"/>
              </a:rPr>
              <a:t> Қорытынды</a:t>
            </a:r>
            <a:endParaRPr lang="en-US" sz="2000" b="1" dirty="0" smtClean="0">
              <a:latin typeface="Times New Roman" pitchFamily="18" charset="0"/>
              <a:cs typeface="Times New Roman" pitchFamily="18" charset="0"/>
            </a:endParaRPr>
          </a:p>
          <a:p>
            <a:pPr algn="just"/>
            <a:r>
              <a:rPr lang="en-US" sz="2000" b="1" dirty="0" smtClean="0">
                <a:latin typeface="Times New Roman" pitchFamily="18" charset="0"/>
                <a:cs typeface="Times New Roman" pitchFamily="18" charset="0"/>
              </a:rPr>
              <a:t>IV.</a:t>
            </a:r>
            <a:r>
              <a:rPr lang="kk-KZ" sz="2000" b="1" dirty="0" smtClean="0">
                <a:latin typeface="Times New Roman" pitchFamily="18" charset="0"/>
                <a:cs typeface="Times New Roman" pitchFamily="18" charset="0"/>
              </a:rPr>
              <a:t> Пайдаланылған әдебиеттер</a:t>
            </a:r>
            <a:endParaRPr lang="ru-RU" sz="2000" b="1" dirty="0" smtClean="0">
              <a:latin typeface="Times New Roman" pitchFamily="18" charset="0"/>
              <a:cs typeface="Times New Roman" pitchFamily="18" charset="0"/>
            </a:endParaRPr>
          </a:p>
          <a:p>
            <a:pPr algn="just"/>
            <a:endParaRPr lang="ru-RU" sz="1600" dirty="0"/>
          </a:p>
        </p:txBody>
      </p:sp>
      <p:pic>
        <p:nvPicPr>
          <p:cNvPr id="1026" name="Picture 2" descr="C:\Users\Админ\Desktop\874c07ce19.jpg"/>
          <p:cNvPicPr>
            <a:picLocks noChangeAspect="1" noChangeArrowheads="1"/>
          </p:cNvPicPr>
          <p:nvPr/>
        </p:nvPicPr>
        <p:blipFill>
          <a:blip r:embed="rId2"/>
          <a:srcRect/>
          <a:stretch>
            <a:fillRect/>
          </a:stretch>
        </p:blipFill>
        <p:spPr bwMode="auto">
          <a:xfrm>
            <a:off x="4191000" y="1828800"/>
            <a:ext cx="4953000" cy="4429125"/>
          </a:xfrm>
          <a:prstGeom prst="rect">
            <a:avLst/>
          </a:prstGeom>
          <a:noFill/>
        </p:spPr>
      </p:pic>
    </p:spTree>
    <p:extLst>
      <p:ext uri="{BB962C8B-B14F-4D97-AF65-F5344CB8AC3E}">
        <p14:creationId xmlns:p14="http://schemas.microsoft.com/office/powerpoint/2010/main" val="3692728410"/>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716016" y="332656"/>
            <a:ext cx="4427984" cy="6525344"/>
          </a:xfrm>
        </p:spPr>
        <p:style>
          <a:lnRef idx="1">
            <a:schemeClr val="accent2"/>
          </a:lnRef>
          <a:fillRef idx="2">
            <a:schemeClr val="accent2"/>
          </a:fillRef>
          <a:effectRef idx="1">
            <a:schemeClr val="accent2"/>
          </a:effectRef>
          <a:fontRef idx="minor">
            <a:schemeClr val="dk1"/>
          </a:fontRef>
        </p:style>
        <p:txBody>
          <a:bodyPr>
            <a:normAutofit fontScale="55000" lnSpcReduction="20000"/>
          </a:bodyPr>
          <a:lstStyle/>
          <a:p>
            <a:endParaRPr lang="ru-RU" sz="2900" dirty="0" smtClean="0">
              <a:latin typeface="Times New Roman" pitchFamily="18" charset="0"/>
              <a:cs typeface="Times New Roman" pitchFamily="18" charset="0"/>
            </a:endParaRPr>
          </a:p>
          <a:p>
            <a:r>
              <a:rPr lang="ru-RU" sz="2900" dirty="0" err="1" smtClean="0">
                <a:latin typeface="Times New Roman" pitchFamily="18" charset="0"/>
                <a:cs typeface="Times New Roman" pitchFamily="18" charset="0"/>
              </a:rPr>
              <a:t>Аралықтарында </a:t>
            </a:r>
            <a:r>
              <a:rPr lang="ru-RU" sz="2900" dirty="0" smtClean="0">
                <a:latin typeface="Times New Roman" pitchFamily="18" charset="0"/>
                <a:cs typeface="Times New Roman" pitchFamily="18" charset="0"/>
              </a:rPr>
              <a:t>лимфа </a:t>
            </a:r>
            <a:r>
              <a:rPr lang="ru-RU" sz="2900" dirty="0" err="1" smtClean="0">
                <a:latin typeface="Times New Roman" pitchFamily="18" charset="0"/>
                <a:cs typeface="Times New Roman" pitchFamily="18" charset="0"/>
              </a:rPr>
              <a:t>түйінінің негізгі</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қызметтерін атқаратын оның паренхимасы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орналасады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Паренхиманың негізін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ретикулалы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ұлпа құрайды.</a:t>
            </a:r>
            <a:r>
              <a:rPr lang="ru-RU" sz="2900" dirty="0" smtClean="0">
                <a:latin typeface="Times New Roman" pitchFamily="18" charset="0"/>
                <a:cs typeface="Times New Roman" pitchFamily="18" charset="0"/>
              </a:rPr>
              <a:t> Лимфа </a:t>
            </a:r>
            <a:r>
              <a:rPr lang="ru-RU" sz="2900" dirty="0" err="1" smtClean="0">
                <a:latin typeface="Times New Roman" pitchFamily="18" charset="0"/>
                <a:cs typeface="Times New Roman" pitchFamily="18" charset="0"/>
              </a:rPr>
              <a:t>түйіндері сыртқы </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қыртысты заттан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ішкі</a:t>
            </a:r>
            <a:r>
              <a:rPr lang="ru-RU" sz="2900" dirty="0" smtClean="0">
                <a:latin typeface="Times New Roman" pitchFamily="18" charset="0"/>
                <a:cs typeface="Times New Roman" pitchFamily="18" charset="0"/>
              </a:rPr>
              <a:t> — </a:t>
            </a:r>
            <a:r>
              <a:rPr lang="ru-RU" sz="2900" dirty="0" err="1" smtClean="0">
                <a:latin typeface="Times New Roman" pitchFamily="18" charset="0"/>
                <a:cs typeface="Times New Roman" pitchFamily="18" charset="0"/>
              </a:rPr>
              <a:t>бозғылт заттан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және </a:t>
            </a:r>
            <a:r>
              <a:rPr lang="ru-RU" sz="2900" dirty="0" smtClean="0">
                <a:latin typeface="Times New Roman" pitchFamily="18" charset="0"/>
                <a:cs typeface="Times New Roman" pitchFamily="18" charset="0"/>
              </a:rPr>
              <a:t>осы </a:t>
            </a:r>
            <a:r>
              <a:rPr lang="ru-RU" sz="2900" dirty="0" err="1" smtClean="0">
                <a:latin typeface="Times New Roman" pitchFamily="18" charset="0"/>
                <a:cs typeface="Times New Roman" pitchFamily="18" charset="0"/>
              </a:rPr>
              <a:t>заттардың аралығындағы </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қыртысмаңы </a:t>
            </a:r>
            <a:r>
              <a:rPr lang="ru-RU" sz="2900" dirty="0" smtClean="0">
                <a:latin typeface="Times New Roman" pitchFamily="18" charset="0"/>
                <a:cs typeface="Times New Roman" pitchFamily="18" charset="0"/>
              </a:rPr>
              <a:t>(</a:t>
            </a:r>
            <a:r>
              <a:rPr lang="ru-RU" sz="2900" dirty="0" err="1" smtClean="0">
                <a:latin typeface="Times New Roman" pitchFamily="18" charset="0"/>
                <a:cs typeface="Times New Roman" pitchFamily="18" charset="0"/>
              </a:rPr>
              <a:t>паракортикальды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аймақтан тұрады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Қыртысты затты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лимфобласттардан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макрофагтардан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дендритті</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жасушалардан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және лимфоциттерден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түзілген </a:t>
            </a:r>
            <a:r>
              <a:rPr lang="ru-RU" sz="2900" dirty="0" smtClean="0">
                <a:latin typeface="Times New Roman" pitchFamily="18" charset="0"/>
                <a:cs typeface="Times New Roman" pitchFamily="18" charset="0"/>
              </a:rPr>
              <a:t>лимфа </a:t>
            </a:r>
            <a:r>
              <a:rPr lang="ru-RU" sz="2900" dirty="0" err="1" smtClean="0">
                <a:latin typeface="Times New Roman" pitchFamily="18" charset="0"/>
                <a:cs typeface="Times New Roman" pitchFamily="18" charset="0"/>
              </a:rPr>
              <a:t>түйіншелері және қапшық </a:t>
            </a:r>
            <a:r>
              <a:rPr lang="ru-RU" sz="2900" dirty="0" smtClean="0">
                <a:latin typeface="Times New Roman" pitchFamily="18" charset="0"/>
                <a:cs typeface="Times New Roman" pitchFamily="18" charset="0"/>
              </a:rPr>
              <a:t>пен </a:t>
            </a:r>
            <a:r>
              <a:rPr lang="ru-RU" sz="2900" dirty="0" err="1" smtClean="0">
                <a:latin typeface="Times New Roman" pitchFamily="18" charset="0"/>
                <a:cs typeface="Times New Roman" pitchFamily="18" charset="0"/>
              </a:rPr>
              <a:t>түйіншелер аралығындағы шеткі</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қойнау құрайды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Бозғылт затты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перделікгер</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орталық қойнаулар, лимфоидты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ұлпадан құралған жүмсақ баулар</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түзеді.</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Қыртысмаңы аймағын перделікгер</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аралық қойнаулар </a:t>
            </a:r>
            <a:r>
              <a:rPr lang="ru-RU" sz="2900" dirty="0" smtClean="0">
                <a:latin typeface="Times New Roman" pitchFamily="18" charset="0"/>
                <a:cs typeface="Times New Roman" pitchFamily="18" charset="0"/>
              </a:rPr>
              <a:t>мен </a:t>
            </a:r>
            <a:r>
              <a:rPr lang="ru-RU" sz="2900" dirty="0" err="1" smtClean="0">
                <a:latin typeface="Times New Roman" pitchFamily="18" charset="0"/>
                <a:cs typeface="Times New Roman" pitchFamily="18" charset="0"/>
              </a:rPr>
              <a:t>төменгі </a:t>
            </a:r>
            <a:r>
              <a:rPr lang="ru-RU" sz="2900" dirty="0" smtClean="0">
                <a:latin typeface="Times New Roman" pitchFamily="18" charset="0"/>
                <a:cs typeface="Times New Roman" pitchFamily="18" charset="0"/>
              </a:rPr>
              <a:t>лимфа </a:t>
            </a:r>
            <a:r>
              <a:rPr lang="ru-RU" sz="2900" dirty="0" err="1" smtClean="0">
                <a:latin typeface="Times New Roman" pitchFamily="18" charset="0"/>
                <a:cs typeface="Times New Roman" pitchFamily="18" charset="0"/>
              </a:rPr>
              <a:t>түйіншелері және жұмсақ баулар</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құрайды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Шеткі</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аралық және орталық қойнаулармен ретикулалы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ұлпа арқылы </a:t>
            </a:r>
            <a:r>
              <a:rPr lang="ru-RU" sz="2900" dirty="0" smtClean="0">
                <a:latin typeface="Times New Roman" pitchFamily="18" charset="0"/>
                <a:cs typeface="Times New Roman" pitchFamily="18" charset="0"/>
              </a:rPr>
              <a:t>лимфа </a:t>
            </a:r>
            <a:r>
              <a:rPr lang="ru-RU" sz="2900" dirty="0" err="1" smtClean="0">
                <a:latin typeface="Times New Roman" pitchFamily="18" charset="0"/>
                <a:cs typeface="Times New Roman" pitchFamily="18" charset="0"/>
              </a:rPr>
              <a:t>сүзіле ағып</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механикалық және биологиялық тазартулардан</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өтеді</a:t>
            </a:r>
            <a:r>
              <a:rPr lang="ru-RU" sz="2900" dirty="0" smtClean="0">
                <a:latin typeface="Times New Roman" pitchFamily="18" charset="0"/>
                <a:cs typeface="Times New Roman" pitchFamily="18" charset="0"/>
              </a:rPr>
              <a:t>. Лимфа </a:t>
            </a:r>
            <a:r>
              <a:rPr lang="ru-RU" sz="2900" dirty="0" err="1" smtClean="0">
                <a:latin typeface="Times New Roman" pitchFamily="18" charset="0"/>
                <a:cs typeface="Times New Roman" pitchFamily="18" charset="0"/>
              </a:rPr>
              <a:t>түйіндерінде </a:t>
            </a:r>
            <a:r>
              <a:rPr lang="ru-RU" sz="2900" dirty="0" smtClean="0">
                <a:latin typeface="Times New Roman" pitchFamily="18" charset="0"/>
                <a:cs typeface="Times New Roman" pitchFamily="18" charset="0"/>
              </a:rPr>
              <a:t>фагоцитоз </a:t>
            </a:r>
            <a:r>
              <a:rPr lang="ru-RU" sz="2900" dirty="0" err="1" smtClean="0">
                <a:latin typeface="Times New Roman" pitchFamily="18" charset="0"/>
                <a:cs typeface="Times New Roman" pitchFamily="18" charset="0"/>
              </a:rPr>
              <a:t>арқылы бөгде заттар</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жойылады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Т-және </a:t>
            </a:r>
            <a:r>
              <a:rPr lang="ru-RU" sz="2900" dirty="0" smtClean="0">
                <a:latin typeface="Times New Roman" pitchFamily="18" charset="0"/>
                <a:cs typeface="Times New Roman" pitchFamily="18" charset="0"/>
              </a:rPr>
              <a:t>В- </a:t>
            </a:r>
            <a:r>
              <a:rPr lang="ru-RU" sz="2900" dirty="0" err="1" smtClean="0">
                <a:latin typeface="Times New Roman" pitchFamily="18" charset="0"/>
                <a:cs typeface="Times New Roman" pitchFamily="18" charset="0"/>
              </a:rPr>
              <a:t>лифоциттер</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иммунды</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денелер</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түзіледі.</a:t>
            </a:r>
            <a:r>
              <a:rPr lang="ru-RU" sz="2900" dirty="0" smtClean="0">
                <a:latin typeface="Times New Roman" pitchFamily="18" charset="0"/>
                <a:cs typeface="Times New Roman" pitchFamily="18" charset="0"/>
              </a:rPr>
              <a:t> Лимфа </a:t>
            </a:r>
            <a:r>
              <a:rPr lang="ru-RU" sz="2900" dirty="0" err="1" smtClean="0">
                <a:latin typeface="Times New Roman" pitchFamily="18" charset="0"/>
                <a:cs typeface="Times New Roman" pitchFamily="18" charset="0"/>
              </a:rPr>
              <a:t>түйіндері организмдегі</a:t>
            </a:r>
            <a:r>
              <a:rPr lang="ru-RU" sz="2900" dirty="0" smtClean="0">
                <a:latin typeface="Times New Roman" pitchFamily="18" charset="0"/>
                <a:cs typeface="Times New Roman" pitchFamily="18" charset="0"/>
              </a:rPr>
              <a:t> </a:t>
            </a:r>
            <a:r>
              <a:rPr lang="ru-RU" sz="2900" dirty="0" err="1" smtClean="0">
                <a:latin typeface="Times New Roman" pitchFamily="18" charset="0"/>
                <a:cs typeface="Times New Roman" pitchFamily="18" charset="0"/>
              </a:rPr>
              <a:t>қорғаныс және қантұзу қызметтерін атқарады</a:t>
            </a:r>
            <a:r>
              <a:rPr lang="ru-RU" sz="2900" dirty="0" smtClean="0">
                <a:latin typeface="Times New Roman" pitchFamily="18" charset="0"/>
                <a:cs typeface="Times New Roman" pitchFamily="18" charset="0"/>
              </a:rPr>
              <a:t>.</a:t>
            </a:r>
            <a:r>
              <a:rPr lang="ru-RU" sz="2900" baseline="30000" dirty="0" smtClean="0">
                <a:latin typeface="Times New Roman" pitchFamily="18" charset="0"/>
                <a:cs typeface="Times New Roman" pitchFamily="18" charset="0"/>
                <a:hlinkClick r:id="rId2"/>
              </a:rPr>
              <a:t>[1]</a:t>
            </a:r>
            <a:endParaRPr lang="ru-RU" sz="2900" dirty="0" smtClean="0">
              <a:latin typeface="Times New Roman" pitchFamily="18" charset="0"/>
              <a:cs typeface="Times New Roman" pitchFamily="18" charset="0"/>
            </a:endParaRPr>
          </a:p>
          <a:p>
            <a:endParaRPr lang="ru-RU" dirty="0"/>
          </a:p>
        </p:txBody>
      </p:sp>
      <p:pic>
        <p:nvPicPr>
          <p:cNvPr id="17410" name="Picture 2" descr="http://www.tryphonov.ru/tryphonov2/pic2/lymsys5.jpg"/>
          <p:cNvPicPr>
            <a:picLocks noChangeAspect="1" noChangeArrowheads="1"/>
          </p:cNvPicPr>
          <p:nvPr/>
        </p:nvPicPr>
        <p:blipFill>
          <a:blip r:embed="rId3" cstate="print"/>
          <a:srcRect/>
          <a:stretch>
            <a:fillRect/>
          </a:stretch>
        </p:blipFill>
        <p:spPr bwMode="auto">
          <a:xfrm>
            <a:off x="0" y="360014"/>
            <a:ext cx="4788024" cy="6497986"/>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tryphonov.ru/tryphonov2/pic2/lymsys8.jpg"/>
          <p:cNvPicPr>
            <a:picLocks noChangeAspect="1" noChangeArrowheads="1"/>
          </p:cNvPicPr>
          <p:nvPr/>
        </p:nvPicPr>
        <p:blipFill>
          <a:blip r:embed="rId2" cstate="print"/>
          <a:srcRect/>
          <a:stretch>
            <a:fillRect/>
          </a:stretch>
        </p:blipFill>
        <p:spPr bwMode="auto">
          <a:xfrm>
            <a:off x="0" y="260648"/>
            <a:ext cx="4860032" cy="6597352"/>
          </a:xfrm>
          <a:prstGeom prst="rect">
            <a:avLst/>
          </a:prstGeom>
          <a:ln>
            <a:noFill/>
          </a:ln>
          <a:effectLst>
            <a:outerShdw blurRad="292100" dist="139700" dir="2700000" algn="tl" rotWithShape="0">
              <a:srgbClr val="333333">
                <a:alpha val="65000"/>
              </a:srgbClr>
            </a:outerShdw>
          </a:effectLst>
        </p:spPr>
      </p:pic>
      <p:pic>
        <p:nvPicPr>
          <p:cNvPr id="16388" name="Picture 4" descr="http://www.tryphonov.ru/tryphonov2/pic2/lymsys7.jpg"/>
          <p:cNvPicPr>
            <a:picLocks noChangeAspect="1" noChangeArrowheads="1"/>
          </p:cNvPicPr>
          <p:nvPr/>
        </p:nvPicPr>
        <p:blipFill>
          <a:blip r:embed="rId3" cstate="print"/>
          <a:srcRect/>
          <a:stretch>
            <a:fillRect/>
          </a:stretch>
        </p:blipFill>
        <p:spPr bwMode="auto">
          <a:xfrm>
            <a:off x="5076056" y="278059"/>
            <a:ext cx="3816424" cy="6579941"/>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tryphonov.ru/tryphonov2/pic2/lymsys11.jpg"/>
          <p:cNvPicPr>
            <a:picLocks noChangeAspect="1" noChangeArrowheads="1"/>
          </p:cNvPicPr>
          <p:nvPr/>
        </p:nvPicPr>
        <p:blipFill>
          <a:blip r:embed="rId2" cstate="print"/>
          <a:srcRect/>
          <a:stretch>
            <a:fillRect/>
          </a:stretch>
        </p:blipFill>
        <p:spPr bwMode="auto">
          <a:xfrm>
            <a:off x="1187624" y="692696"/>
            <a:ext cx="6450086" cy="583733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008112"/>
          </a:xfrm>
        </p:spPr>
        <p:style>
          <a:lnRef idx="1">
            <a:schemeClr val="accent1"/>
          </a:lnRef>
          <a:fillRef idx="2">
            <a:schemeClr val="accent1"/>
          </a:fillRef>
          <a:effectRef idx="1">
            <a:schemeClr val="accent1"/>
          </a:effectRef>
          <a:fontRef idx="minor">
            <a:schemeClr val="dk1"/>
          </a:fontRef>
        </p:style>
        <p:txBody>
          <a:bodyPr>
            <a:normAutofit fontScale="90000"/>
          </a:bodyPr>
          <a:lstStyle/>
          <a:p>
            <a:pPr algn="ctr"/>
            <a:r>
              <a:rPr lang="kk-KZ" dirty="0" smtClean="0"/>
              <a:t>Лимфа үйіндерінің қатерлі ісігі</a:t>
            </a:r>
            <a:br>
              <a:rPr lang="kk-KZ" dirty="0" smtClean="0"/>
            </a:br>
            <a:endParaRPr lang="ru-RU" dirty="0"/>
          </a:p>
        </p:txBody>
      </p:sp>
      <p:sp>
        <p:nvSpPr>
          <p:cNvPr id="3" name="Содержимое 2"/>
          <p:cNvSpPr>
            <a:spLocks noGrp="1"/>
          </p:cNvSpPr>
          <p:nvPr>
            <p:ph idx="1"/>
          </p:nvPr>
        </p:nvSpPr>
        <p:spPr>
          <a:xfrm>
            <a:off x="323528" y="1484784"/>
            <a:ext cx="8229600" cy="2304256"/>
          </a:xfrm>
        </p:spPr>
        <p:txBody>
          <a:bodyPr/>
          <a:lstStyle/>
          <a:p>
            <a:r>
              <a:rPr lang="ru-RU" dirty="0" err="1" smtClean="0">
                <a:latin typeface="Times New Roman" pitchFamily="18" charset="0"/>
                <a:cs typeface="Times New Roman" pitchFamily="18" charset="0"/>
              </a:rPr>
              <a:t>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белгісі</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морфологиялық белгісі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Березовский-Штернберг</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клеткасының болуы</a:t>
            </a:r>
            <a:r>
              <a:rPr lang="ru-RU" dirty="0" smtClean="0"/>
              <a:t>.</a:t>
            </a:r>
          </a:p>
          <a:p>
            <a:endParaRPr lang="ru-RU" dirty="0"/>
          </a:p>
        </p:txBody>
      </p:sp>
      <p:pic>
        <p:nvPicPr>
          <p:cNvPr id="14338" name="Picture 2" descr="http://www.medical-enc.ru/m/11/img/lymphogranulomatosis-2.jpg"/>
          <p:cNvPicPr>
            <a:picLocks noChangeAspect="1" noChangeArrowheads="1"/>
          </p:cNvPicPr>
          <p:nvPr/>
        </p:nvPicPr>
        <p:blipFill>
          <a:blip r:embed="rId2" cstate="print"/>
          <a:srcRect/>
          <a:stretch>
            <a:fillRect/>
          </a:stretch>
        </p:blipFill>
        <p:spPr bwMode="auto">
          <a:xfrm>
            <a:off x="1331640" y="2902073"/>
            <a:ext cx="6192688" cy="3955927"/>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301080"/>
          </a:xfrm>
        </p:spPr>
        <p:style>
          <a:lnRef idx="2">
            <a:schemeClr val="accent1">
              <a:shade val="50000"/>
            </a:schemeClr>
          </a:lnRef>
          <a:fillRef idx="1">
            <a:schemeClr val="accent1"/>
          </a:fillRef>
          <a:effectRef idx="0">
            <a:schemeClr val="accent1"/>
          </a:effectRef>
          <a:fontRef idx="minor">
            <a:schemeClr val="lt1"/>
          </a:fontRef>
        </p:style>
        <p:txBody>
          <a:bodyPr/>
          <a:lstStyle/>
          <a:p>
            <a:pPr algn="ctr"/>
            <a:r>
              <a:rPr lang="ru-RU" dirty="0" err="1" smtClean="0"/>
              <a:t>Мәселе маңыздылығы</a:t>
            </a:r>
            <a:endParaRPr lang="ru-RU" dirty="0"/>
          </a:p>
        </p:txBody>
      </p:sp>
      <p:sp>
        <p:nvSpPr>
          <p:cNvPr id="3" name="Содержимое 2"/>
          <p:cNvSpPr>
            <a:spLocks noGrp="1"/>
          </p:cNvSpPr>
          <p:nvPr>
            <p:ph idx="1"/>
          </p:nvPr>
        </p:nvSpPr>
        <p:spPr>
          <a:xfrm>
            <a:off x="179512" y="1700808"/>
            <a:ext cx="8964488" cy="4896544"/>
          </a:xfrm>
        </p:spPr>
        <p:style>
          <a:lnRef idx="1">
            <a:schemeClr val="accent1"/>
          </a:lnRef>
          <a:fillRef idx="2">
            <a:schemeClr val="accent1"/>
          </a:fillRef>
          <a:effectRef idx="1">
            <a:schemeClr val="accent1"/>
          </a:effectRef>
          <a:fontRef idx="minor">
            <a:schemeClr val="dk1"/>
          </a:fontRef>
        </p:style>
        <p:txBody>
          <a:bodyPr>
            <a:normAutofit fontScale="92500"/>
          </a:bodyPr>
          <a:lstStyle/>
          <a:p>
            <a:pPr>
              <a:buNone/>
            </a:pP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ауру </a:t>
            </a:r>
            <a:r>
              <a:rPr lang="ru-RU" dirty="0" err="1" smtClean="0">
                <a:latin typeface="Times New Roman" pitchFamily="18" charset="0"/>
                <a:cs typeface="Times New Roman" pitchFamily="18" charset="0"/>
              </a:rPr>
              <a:t>жайында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алғаш рет</a:t>
            </a:r>
            <a:r>
              <a:rPr lang="ru-RU" dirty="0" smtClean="0">
                <a:latin typeface="Times New Roman" pitchFamily="18" charset="0"/>
                <a:cs typeface="Times New Roman" pitchFamily="18" charset="0"/>
              </a:rPr>
              <a:t> 1832 </a:t>
            </a:r>
            <a:r>
              <a:rPr lang="ru-RU" dirty="0" err="1" smtClean="0">
                <a:latin typeface="Times New Roman" pitchFamily="18" charset="0"/>
                <a:cs typeface="Times New Roman" pitchFamily="18" charset="0"/>
              </a:rPr>
              <a:t>жылы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Ходжкин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жазған</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Ең 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жері</a:t>
            </a:r>
            <a:r>
              <a:rPr lang="ru-RU" dirty="0" smtClean="0">
                <a:latin typeface="Times New Roman" pitchFamily="18" charset="0"/>
                <a:cs typeface="Times New Roman" pitchFamily="18" charset="0"/>
              </a:rPr>
              <a:t> – АҚШ.</a:t>
            </a:r>
          </a:p>
          <a:p>
            <a:r>
              <a:rPr lang="ru-RU" dirty="0" err="1" smtClean="0">
                <a:latin typeface="Times New Roman" pitchFamily="18" charset="0"/>
                <a:cs typeface="Times New Roman" pitchFamily="18" charset="0"/>
              </a:rPr>
              <a:t>Жапонияда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a:t>
            </a:r>
            <a:r>
              <a:rPr lang="ru-RU" dirty="0" smtClean="0">
                <a:latin typeface="Times New Roman" pitchFamily="18" charset="0"/>
                <a:cs typeface="Times New Roman" pitchFamily="18" charset="0"/>
              </a:rPr>
              <a:t>ауру </a:t>
            </a:r>
            <a:r>
              <a:rPr lang="ru-RU" dirty="0" err="1" smtClean="0">
                <a:latin typeface="Times New Roman" pitchFamily="18" charset="0"/>
                <a:cs typeface="Times New Roman" pitchFamily="18" charset="0"/>
              </a:rPr>
              <a:t>сирек</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кездеседі</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Жастарда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кездеседі</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Балалар</a:t>
            </a:r>
            <a:r>
              <a:rPr lang="ru-RU" dirty="0" smtClean="0">
                <a:latin typeface="Times New Roman" pitchFamily="18" charset="0"/>
                <a:cs typeface="Times New Roman" pitchFamily="18" charset="0"/>
              </a:rPr>
              <a:t> 16 </a:t>
            </a:r>
            <a:r>
              <a:rPr lang="ru-RU" dirty="0" err="1" smtClean="0">
                <a:latin typeface="Times New Roman" pitchFamily="18" charset="0"/>
                <a:cs typeface="Times New Roman" pitchFamily="18" charset="0"/>
              </a:rPr>
              <a:t>жасқа дейін</a:t>
            </a:r>
            <a:r>
              <a:rPr lang="ru-RU" dirty="0" smtClean="0">
                <a:latin typeface="Times New Roman" pitchFamily="18" charset="0"/>
                <a:cs typeface="Times New Roman" pitchFamily="18" charset="0"/>
              </a:rPr>
              <a:t>, ер </a:t>
            </a:r>
            <a:r>
              <a:rPr lang="ru-RU" dirty="0" err="1" smtClean="0">
                <a:latin typeface="Times New Roman" pitchFamily="18" charset="0"/>
                <a:cs typeface="Times New Roman" pitchFamily="18" charset="0"/>
              </a:rPr>
              <a:t>балалар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ауырады</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30 </a:t>
            </a:r>
            <a:r>
              <a:rPr lang="ru-RU" dirty="0" err="1" smtClean="0">
                <a:latin typeface="Times New Roman" pitchFamily="18" charset="0"/>
                <a:cs typeface="Times New Roman" pitchFamily="18" charset="0"/>
              </a:rPr>
              <a:t>жасқа дейін</a:t>
            </a:r>
            <a:r>
              <a:rPr lang="ru-RU" dirty="0" smtClean="0">
                <a:latin typeface="Times New Roman" pitchFamily="18" charset="0"/>
                <a:cs typeface="Times New Roman" pitchFamily="18" charset="0"/>
              </a:rPr>
              <a:t> 45-50 </a:t>
            </a:r>
            <a:r>
              <a:rPr lang="ru-RU" dirty="0" err="1" smtClean="0">
                <a:latin typeface="Times New Roman" pitchFamily="18" charset="0"/>
                <a:cs typeface="Times New Roman" pitchFamily="18" charset="0"/>
              </a:rPr>
              <a:t>пайыз</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жүйесінде кездесетін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ісіктердің арасында</a:t>
            </a:r>
            <a:r>
              <a:rPr lang="ru-RU" dirty="0" smtClean="0">
                <a:latin typeface="Times New Roman" pitchFamily="18" charset="0"/>
                <a:cs typeface="Times New Roman" pitchFamily="18" charset="0"/>
              </a:rPr>
              <a:t> лимфогранулематоз </a:t>
            </a:r>
            <a:r>
              <a:rPr lang="ru-RU" dirty="0" err="1" smtClean="0">
                <a:latin typeface="Times New Roman" pitchFamily="18" charset="0"/>
                <a:cs typeface="Times New Roman" pitchFamily="18" charset="0"/>
              </a:rPr>
              <a:t>жиілігі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жағынан бірінші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тұр </a:t>
            </a:r>
            <a:r>
              <a:rPr lang="ru-RU" dirty="0" smtClean="0">
                <a:latin typeface="Times New Roman" pitchFamily="18" charset="0"/>
                <a:cs typeface="Times New Roman" pitchFamily="18" charset="0"/>
              </a:rPr>
              <a:t>(40%).</a:t>
            </a:r>
          </a:p>
          <a:p>
            <a:r>
              <a:rPr lang="ru-RU" dirty="0" err="1" smtClean="0">
                <a:latin typeface="Times New Roman" pitchFamily="18" charset="0"/>
                <a:cs typeface="Times New Roman" pitchFamily="18" charset="0"/>
              </a:rPr>
              <a:t>Әйелдерге қарағанда еркектер</a:t>
            </a:r>
            <a:r>
              <a:rPr lang="ru-RU" dirty="0" smtClean="0">
                <a:latin typeface="Times New Roman" pitchFamily="18" charset="0"/>
                <a:cs typeface="Times New Roman" pitchFamily="18" charset="0"/>
              </a:rPr>
              <a:t> 1,3-1,7 </a:t>
            </a:r>
            <a:r>
              <a:rPr lang="ru-RU" dirty="0" err="1" smtClean="0">
                <a:latin typeface="Times New Roman" pitchFamily="18" charset="0"/>
                <a:cs typeface="Times New Roman" pitchFamily="18" charset="0"/>
              </a:rPr>
              <a:t>есе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жиі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ауырады</a:t>
            </a:r>
            <a:endParaRPr lang="ru-RU" dirty="0" smtClean="0">
              <a:latin typeface="Times New Roman" pitchFamily="18" charset="0"/>
              <a:cs typeface="Times New Roman" pitchFamily="18" charset="0"/>
            </a:endParaRP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nvPr>
        </p:nvGraphicFramePr>
        <p:xfrm>
          <a:off x="-36512" y="284162"/>
          <a:ext cx="9396536" cy="63131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1445096"/>
          </a:xfrm>
        </p:spPr>
        <p:txBody>
          <a:bodyPr>
            <a:normAutofit/>
          </a:bodyPr>
          <a:lstStyle/>
          <a:p>
            <a:pPr algn="ctr"/>
            <a:r>
              <a:rPr lang="ru-RU" dirty="0" err="1" smtClean="0"/>
              <a:t>Клиникасы</a:t>
            </a:r>
            <a:r>
              <a:rPr lang="ru-RU" dirty="0" smtClean="0"/>
              <a:t/>
            </a:r>
            <a:br>
              <a:rPr lang="ru-RU" dirty="0" smtClean="0"/>
            </a:br>
            <a:endParaRPr lang="ru-RU" dirty="0"/>
          </a:p>
        </p:txBody>
      </p:sp>
      <p:sp>
        <p:nvSpPr>
          <p:cNvPr id="3" name="Содержимое 2"/>
          <p:cNvSpPr>
            <a:spLocks noGrp="1"/>
          </p:cNvSpPr>
          <p:nvPr>
            <p:ph idx="1"/>
          </p:nvPr>
        </p:nvSpPr>
        <p:spPr>
          <a:xfrm>
            <a:off x="457200" y="1556792"/>
            <a:ext cx="8229600" cy="5017744"/>
          </a:xfrm>
        </p:spPr>
        <p:style>
          <a:lnRef idx="1">
            <a:schemeClr val="accent2"/>
          </a:lnRef>
          <a:fillRef idx="2">
            <a:schemeClr val="accent2"/>
          </a:fillRef>
          <a:effectRef idx="1">
            <a:schemeClr val="accent2"/>
          </a:effectRef>
          <a:fontRef idx="minor">
            <a:schemeClr val="dk1"/>
          </a:fontRef>
        </p:style>
        <p:txBody>
          <a:bodyPr>
            <a:normAutofit fontScale="70000" lnSpcReduction="20000"/>
          </a:bodyPr>
          <a:lstStyle/>
          <a:p>
            <a:r>
              <a:rPr lang="ru-RU" dirty="0" err="1" smtClean="0">
                <a:latin typeface="Times New Roman" pitchFamily="18" charset="0"/>
                <a:cs typeface="Times New Roman" pitchFamily="18" charset="0"/>
              </a:rPr>
              <a:t>ЛГМ-ның клиникалық белгілері</a:t>
            </a:r>
            <a:r>
              <a:rPr lang="ru-RU" dirty="0" smtClean="0">
                <a:latin typeface="Times New Roman" pitchFamily="18" charset="0"/>
                <a:cs typeface="Times New Roman" pitchFamily="18" charset="0"/>
              </a:rPr>
              <a:t> 2 </a:t>
            </a:r>
            <a:r>
              <a:rPr lang="ru-RU" dirty="0" err="1" smtClean="0">
                <a:latin typeface="Times New Roman" pitchFamily="18" charset="0"/>
                <a:cs typeface="Times New Roman" pitchFamily="18" charset="0"/>
              </a:rPr>
              <a:t>топқа бөлінеді</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белгілері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ешбір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себепсіз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шеткі</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түйіндерінің үлкеюі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ауырмайды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бірімен-бірі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байланыспаған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жан-жағындағы тінге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өспеген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қозғалмалы болады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жекелеген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белгілері</a:t>
            </a:r>
            <a:r>
              <a:rPr lang="ru-RU" dirty="0" smtClean="0">
                <a:latin typeface="Times New Roman" pitchFamily="18" charset="0"/>
                <a:cs typeface="Times New Roman" pitchFamily="18" charset="0"/>
              </a:rPr>
              <a:t> – лимфа </a:t>
            </a:r>
            <a:r>
              <a:rPr lang="ru-RU" dirty="0" err="1" smtClean="0">
                <a:latin typeface="Times New Roman" pitchFamily="18" charset="0"/>
                <a:cs typeface="Times New Roman" pitchFamily="18" charset="0"/>
              </a:rPr>
              <a:t>түйіндерінің әр топтарының үлкеюімен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ағзаларда патологиялық өзгерістердің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болуымен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байланысты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Клиникалық ағымына байланысты</a:t>
            </a:r>
            <a:r>
              <a:rPr lang="ru-RU" dirty="0" smtClean="0">
                <a:latin typeface="Times New Roman" pitchFamily="18" charset="0"/>
                <a:cs typeface="Times New Roman" pitchFamily="18" charset="0"/>
              </a:rPr>
              <a:t> ауру </a:t>
            </a:r>
            <a:r>
              <a:rPr lang="ru-RU" dirty="0" err="1" smtClean="0">
                <a:latin typeface="Times New Roman" pitchFamily="18" charset="0"/>
                <a:cs typeface="Times New Roman" pitchFamily="18" charset="0"/>
              </a:rPr>
              <a:t>үш түрде басталады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Жедел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аяқ астынан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басталып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дененің ыстығы </a:t>
            </a:r>
            <a:r>
              <a:rPr lang="ru-RU" dirty="0" smtClean="0">
                <a:latin typeface="Times New Roman" pitchFamily="18" charset="0"/>
                <a:cs typeface="Times New Roman" pitchFamily="18" charset="0"/>
              </a:rPr>
              <a:t>400-қа </a:t>
            </a:r>
            <a:r>
              <a:rPr lang="ru-RU" dirty="0" err="1" smtClean="0">
                <a:latin typeface="Times New Roman" pitchFamily="18" charset="0"/>
                <a:cs typeface="Times New Roman" pitchFamily="18" charset="0"/>
              </a:rPr>
              <a:t>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көтеріледі</a:t>
            </a:r>
            <a:r>
              <a:rPr lang="ru-RU" dirty="0" smtClean="0">
                <a:latin typeface="Times New Roman" pitchFamily="18" charset="0"/>
                <a:cs typeface="Times New Roman" pitchFamily="18" charset="0"/>
              </a:rPr>
              <a:t>, тер </a:t>
            </a:r>
            <a:r>
              <a:rPr lang="ru-RU" dirty="0" err="1" smtClean="0">
                <a:latin typeface="Times New Roman" pitchFamily="18" charset="0"/>
                <a:cs typeface="Times New Roman" pitchFamily="18" charset="0"/>
              </a:rPr>
              <a:t>ағып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дене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босаңсиды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әлсіздік пайда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буындар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ауырады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Жеделдеу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 </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шеткері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орналасқан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түйіндерінің және іштегі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мүшелердің зақымдануымен басталады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Аурудың созылмалы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түрі </a:t>
            </a:r>
            <a:r>
              <a:rPr lang="ru-RU" dirty="0" smtClean="0">
                <a:latin typeface="Times New Roman" pitchFamily="18" charset="0"/>
                <a:cs typeface="Times New Roman" pitchFamily="18" charset="0"/>
              </a:rPr>
              <a:t>- 90 </a:t>
            </a:r>
            <a:r>
              <a:rPr lang="ru-RU" dirty="0" err="1" smtClean="0">
                <a:latin typeface="Times New Roman" pitchFamily="18" charset="0"/>
                <a:cs typeface="Times New Roman" pitchFamily="18" charset="0"/>
              </a:rPr>
              <a:t>пайызда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кездесіп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қолданған емнен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аурудың өмірі </a:t>
            </a:r>
            <a:r>
              <a:rPr lang="ru-RU" dirty="0" smtClean="0">
                <a:latin typeface="Times New Roman" pitchFamily="18" charset="0"/>
                <a:cs typeface="Times New Roman" pitchFamily="18" charset="0"/>
              </a:rPr>
              <a:t>10-15 </a:t>
            </a:r>
            <a:r>
              <a:rPr lang="ru-RU" dirty="0" err="1" smtClean="0">
                <a:latin typeface="Times New Roman" pitchFamily="18" charset="0"/>
                <a:cs typeface="Times New Roman" pitchFamily="18" charset="0"/>
              </a:rPr>
              <a:t>жылға созылады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Қызудың </a:t>
            </a:r>
            <a:r>
              <a:rPr lang="ru-RU" dirty="0" smtClean="0">
                <a:latin typeface="Times New Roman" pitchFamily="18" charset="0"/>
                <a:cs typeface="Times New Roman" pitchFamily="18" charset="0"/>
              </a:rPr>
              <a:t>38-қа </a:t>
            </a:r>
            <a:r>
              <a:rPr lang="ru-RU" dirty="0" err="1" smtClean="0">
                <a:latin typeface="Times New Roman" pitchFamily="18" charset="0"/>
                <a:cs typeface="Times New Roman" pitchFamily="18" charset="0"/>
              </a:rPr>
              <a:t>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көтерілуі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Түнде ағып терлеу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Жүдеую Терінің қышуы </a:t>
            </a:r>
            <a:r>
              <a:rPr lang="ru-RU" dirty="0" smtClean="0">
                <a:latin typeface="Times New Roman" pitchFamily="18" charset="0"/>
                <a:cs typeface="Times New Roman" pitchFamily="18" charset="0"/>
              </a:rPr>
              <a:t>т.б. (75-80 </a:t>
            </a:r>
            <a:r>
              <a:rPr lang="ru-RU" dirty="0" err="1" smtClean="0">
                <a:latin typeface="Times New Roman" pitchFamily="18" charset="0"/>
                <a:cs typeface="Times New Roman" pitchFamily="18" charset="0"/>
              </a:rPr>
              <a:t>пайыз</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алдымен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түйіндері зақымданады</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229600" cy="1589112"/>
          </a:xfrm>
        </p:spPr>
        <p:txBody>
          <a:bodyPr/>
          <a:lstStyle/>
          <a:p>
            <a:pPr algn="ctr"/>
            <a:r>
              <a:rPr lang="ru-RU" dirty="0" smtClean="0"/>
              <a:t>Диагностика</a:t>
            </a:r>
            <a:endParaRPr lang="ru-RU" dirty="0"/>
          </a:p>
        </p:txBody>
      </p:sp>
      <p:sp>
        <p:nvSpPr>
          <p:cNvPr id="3" name="Содержимое 2"/>
          <p:cNvSpPr>
            <a:spLocks noGrp="1"/>
          </p:cNvSpPr>
          <p:nvPr>
            <p:ph idx="1"/>
          </p:nvPr>
        </p:nvSpPr>
        <p:spPr>
          <a:xfrm>
            <a:off x="251520" y="859528"/>
            <a:ext cx="8229600" cy="3217544"/>
          </a:xfrm>
        </p:spPr>
        <p:txBody>
          <a:bodyPr>
            <a:normAutofit lnSpcReduction="10000"/>
          </a:bodyPr>
          <a:lstStyle/>
          <a:p>
            <a:pPr>
              <a:buNone/>
            </a:pPr>
            <a:endParaRPr lang="ru-RU" dirty="0" smtClean="0"/>
          </a:p>
          <a:p>
            <a:r>
              <a:rPr lang="ru-RU" dirty="0" err="1" smtClean="0">
                <a:latin typeface="Times New Roman" pitchFamily="18" charset="0"/>
                <a:cs typeface="Times New Roman" pitchFamily="18" charset="0"/>
              </a:rPr>
              <a:t>Лабораториялық тексерулер</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Жалпы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клиникалық қан анализі</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Сарысулық белоктың құрамын және бөлшектерін анықтау</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Лейкоцитпен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сарсулық фосфатазаның қысымын цитохимиялық жолмен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тексеру</a:t>
            </a:r>
            <a:r>
              <a:rPr lang="ru-RU" dirty="0" smtClean="0">
                <a:latin typeface="Times New Roman" pitchFamily="18" charset="0"/>
                <a:cs typeface="Times New Roman" pitchFamily="18" charset="0"/>
              </a:rPr>
              <a:t>.</a:t>
            </a:r>
          </a:p>
          <a:p>
            <a:endParaRPr lang="ru-RU" dirty="0"/>
          </a:p>
        </p:txBody>
      </p:sp>
      <p:sp>
        <p:nvSpPr>
          <p:cNvPr id="22532" name="AutoShape 4" descr="data:image/jpeg;base64,/9j/4AAQSkZJRgABAQAAAQABAAD/2wCEAAkGBxQSEhUUExQUFhUXFhcVFRcYFxQVFBQXFBUXFxYXGBcYHCggGBolHRQVITEhJSkrLi4uFx8zODMsNygtLisBCgoKDg0OGxAQGywmHyQvLCwsLCwsLCwsLCwsLCwsLCwsLCwsLCwsLCwsLCwsLCwsLCwsLCwsLCwsLCwsLCwsLP/AABEIAMEBBQMBIgACEQEDEQH/xAAcAAABBQEBAQAAAAAAAAAAAAAFAAMEBgcCAQj/xABKEAABAwIDBAYGBQkFCAMAAAABAAIRAwQFEiEGMUFREyJhcYGRMlKhscHRBxRCYpIWIyQzU3JzsuEVNIKiwkRUZHSDo9LwY5Oz/8QAGgEAAgMBAQAAAAAAAAAAAAAAAgQAAQMFBv/EADQRAAICAQMCBQEFBwUAAAAAAAABAhEDBBIhEzEFIjJBUTMUQmFxoRUjgYKRwfBDUmJysf/aAAwDAQACEQMRAD8A1j67U5+wJ0XT+fsCZyrtoW21Cm90Oi4dzXvTu5rgBegKUiWzvpXcyvRVdzXgao+I39G3bmr1WU283OAVOkEtz7ErpTzUfFr/AKC3q1SfQYSOOvD2wqrc/ShhbP8AaC/9ynUd7YhDMY27sr+1q0aVSoxzmnI59MhpcyHRoSeAWcpRo2hjnasyrFdt70PLW3VxM6gVDv7TwHYEOdtdfnfeXHcKjvmu8WwDJS6Sm4vAjO3KWuE/aHrBBhbOGoAKxUrXA3KLTpoKflRen/a7jwq1PmvWbQ3ZP95uJ/jVPgVBt7Ko/horDhWB6jN5IXKi442xq1vbyof7xck9lSp/5KYKd4NS66d31Xn/AFK6YRQa0AADQKyWTG8lj1OeBpYFXJk1etXAzl1UFuhlzyY8+1bH9HG031ygWPJNWjla4ne9pHVd36QVxiGE06jC0tGojgqVshmsMXpUHTlrh7GnWHDKXNPeCAPFb4p80LanD5bNmXkLsheJs5ZzC9hewlChKEvIXsJKEo8hKF6vCoQULwheSvVCcCSXMpSoVaPSmsycK4DVaKtDFVRXhTKgUZ4RoykRXBepwtSRABEapwLMcI24cdC0n92T7Arjh2PCoPQqjvpv+SqUKDjKw+E5TEqJTuQROoHaCI81mX0m7c6G3t62VsEVXsPWdzaHDcOcLDJPahvDjc3Rbtr9ura1Y9lOq11fdlb1sh5mN3csCx3GumeX1CXu5uJcfbuQyo8uMMDj2NBJPaUUwnZatXP6t5469VviTw7gUu05O2PRSiqQEddh3BWfZV7XCo4iWsa0ZR2mY84lFsc2EFtZVqziC9obECAJe0GB3Eqv7B1C17gdzxHZI59hmPFVkjUQsL/eIPtuXVHv6mU5eDs3ERpwXVLCpmowCCZe31HneR907+wyprbcMe4tkZgJBjSDz471Isrno3h0SNzm8HA7wVhCXsNzj7jNnZUyOs2D6zYny4qecEqsAcGy06giD5iZHii31FjYqsOamfQ5h3Bp57wQeSiXuK1KBcQSBHXA+0T9kDdw96Jx9mCpfA7h9EjgUXoMKrdhtlSP66nUptO6oIePKBPgVZbO9a8B1J7KjTr1dHDvYdfFC8TQayp8E1lc7io78I6a7sqkfqar6jjyb0LwB4vyJ17gYRbC67aYOYiTu7AtMMW5GOqyKON2HyFyQoBxdnMJt2NU+YT+1nEc4hJKUKOOU+YXBx+nzCvawd6XuGQlCBnaOnzCadtPT5hTYydRB8rhzlX3bU0+YTX5UsJAGpOgHMq9jK6iLEJK9EodZ4q10yeo0EvduAiZ15BA7vbSnmOWY3Axqe1RRd0SUklZbCkCqNU21Haufy2Haj2MDei9krnMqDU227CoVbbk8ipsK3o0d7ky8jmsxrbdv4NKhVduqnL2olArdZqj3Dmkssstrqr503RxSRbAHKi7/Q9Zt+pl5aCTVeJ46EK8XY0gRPaJAQPYrChZWvRZ8+Ul7nREudqYHAIsypm1KXypb3tfB0MfEFfcaq04bqSfIe7gq47Yiyrjpq1tSdVf1nk5tXHfuIEcFZrt4gLm2flY3jvkeJWbRqmVdux9tS0o29Ng45JBI8SVLpWzKZECARpoAjfSSJAUC9ZIJG8awrRdgba2wNa0uKY3upOy8pAke0BYxs9Zw0yI18lvDKsgTvHtWdYphTaVy+k3Qnr0wfttdwHaDI8Fjmi2jbA0pA6yDtcziQNBKcq6J2xEtPOTITjbJ1U5WDvcfRb2k/BJpNukdCUlFW2WjYN3SUnNqAZA6Brq7edP3Tx4SntqtkXOpF9GXgSSz7YHEj1uHboo4oMbTZTpnKWjfOUuPPlrJRLCscqU4bVnTQk7iOBldDo+VJ9zkfbPO2uxmt1ZF9MMd6IJIHInn8lOwPDCB0esfZIOrSdZaeBWk32GUKhL8vpGS5umvMjce9DWYc0PyUiXlwIMN1YCIkmY9oWMsc+w3DPi7rhgfDdpqLnCk54qPBiQYdI09I6OPfvUrHaLg7O1zshiOBbpuISwfZilbdYtD35gWuLYc0t0mZKM31UBhzRqOtoDPIJnDDZyI6vKsi2/BUutzPmuS08z5qWKaWRNnKIZpnmVwaS5v74U0xb4oHK6ZLHzSXnQqYxkiU423PI+RVF0QOhXDbqrb5jAJmWN0zEOgSOMwdB2qw4dhhcczh1Rz+0eXdzQHaXEmsqdV4z5sxIjSNBE7o4d0osfLpAZUlG5Eg7SNLehqS1rtC0AtO8b5HP3KFc2wB6pzNIlp5g/FQ6l7bvymrFSNRmMweKLUKtOszKyG5dRyIO8aeBTGTEttpciWHM+oottp/IMNGV50CKNtgPtez+q8dRb2+xJ2jqdKfwCH0VCuKcIticUnEbwADr2tB+KB3eJtIW2LT5cvMFZk5bXTI7oKafTTQuQm334WsdHmdqgtwXweno7vHxSTWB3gId3j4pIHhlF00DJ8m22tyfqb3E6l0TylwC5w2+DXAGqxzXHKDmaIf6p13oc+ya60zEn0w3wztd8ECfshTaWubJHoVJdB6MhobubAgtb1h1tN653J2Eovuy/3NZrm6FpI3wQYPbG5OW7QWxyJ959iDYXg9O3DnU801dXyQes0vnWJOrjqUVpujL2l7f8xhUiOk+BrNkd2Fd128QleU5EqPRqyIKsog1WZSq9t5h/SUBWHpUjrzLHEA+Rg+as1Yawot/TDqNRrhoWOB8iqkriFCTUkUbCrqm8htYEOdA6RuhdwGcbv8Q1R+pUDeoxuUCdOcb5VQo0JaJ5D3I/ZV+mpxP5ymADzcBuf81hp5q6fc11uOTjafAQDSWy0SOLePaAuaFI1JFJ4J403GHD/Cd/gubW4I6wEkD840cR6zV1fYe2sA9h13gjRwPhqCnTjcpkm0uKlPR1J0buqXN9kxKK4feho6gIHJwg68/mgFriddgDK3XjTPoHeJ4oxA6MEahw8fFSrCUmghe1mtEngN6q13eGo6ToOA5f1TOK359HX4Ing2HNqMBPFXxDuSU3PhEBjxlmOfPgoNTH7cb6tH8bT8URx2mKAqDg2jUf5U3u+C+e6FctI5IJ5Guw1gxQa8xslfaeyG+rRPgHfBR37b2bd1T8LD8AsvubPMczdx11Q9wjQoOpI16cL4NZq/SJajcap7mke8pWG3VKs+G060DVzjlAA8987gsoo0i5wa0SSYA5kq64DZsY1ziR0VPWo/X87UjcD6o3d080xpscss69jHPOOKFs0zGds6LbZraLKjC5vVBAnLzkHe48VnDcjyalVxcScxbMNHYeamY20xSeQQalJtWDpAfJaAOAy5fNAqlKU84Qg/JyjkuU5+t0/wACz2W0DGjKynmjdlbKseG39V0Z6LmtcCJDQdHAgHTcZWeNv3MboIHGPei+E7QVgQwbu/3o96apimTTyj5oL9Sp3u0t417mGu6Wuc0wGt9EkcArd9H97UrU6rqr3PIeAMxmOrKz/GKgdXquBBBqPII3EFx1Cvf0aD9GqHnVI8mN+a40fUem+6XbGMG6R0xvDf5QEPp7GNOqvdwwENHY33BNV2loXVw6qeKNRZx3icpO/kza+2XyO03Lz8lQQjuI4lLy2CYRTBiH7wpHxSTk0nyPZPDMuPEsj7MpdhgnRlwjiPiktFrWDZSVS1LbtinTZNrmLLTjWCftDva7URB7WnTlwTVy39CH8Ye5P2cAj/3Xl4rlnYokBhawNJmD57tfHf4p6uYYDyqO/mcuKp0iN27uzCPYu7v9X/iPtJVlEkiQe0SPFCNzkVtjLB5IfWb1lCHlVspq7t+kpubOUuaW5hqRIiVJDV7XAAnzVMhm2J25tzkqQDwcPRcBxE+7h7V5gzHurMdSaYB6z91PL9oT9rTl5q23GBNrAOuAHOBLmtiW098b97o3ldvZlY924BpA7NICyjgSdjE89x2gm7pDR9Mxxb48D2Li3qmeqIcd7eDj2KQ8FjKIDQc7nAzyAHxKsOz9JrWudAGkT3pi6OfPDuZAwzB3PHSViQyR1ftOkxryCs+JYWHN/NgAtEQNxA5dqiF3Vawb3OaPbJ9gKLsr66b0Dk7s0jiio0Z1ils10hSsHpvYAANES2ysS1zKrRo7qvjcCNx8d3gncKqtyhbKW7kUlDbKinbaVj0V2T/u1QedIt/1LAWNkwFvH0iVB0V6fuZfNzAsZcxrR1d6WzSpnU0uBzjd8IeqXAaIJChdNTPpDXmoj3SVyVVgNK+ApaMYHS0ncRE8xCs2B1/rFSjbvjLMZY6sNElzvAH2Kj06haZCvmxDA1tervd0eRp5ZgS7z6qZ085/Ti+H3FdVtjDqSXK7fmTcXvjWILt7ZaD92ZaPDchpTlff36p2ytQ4y4w0anhoNSuq+OEcO+LZGFGdI+UfJC8QxdlNrmUjLiC0u+y0HeGn7R7fehd/i1SpLZysJ9FugI7eJ8UOXLy6lviJ2MOj28z5/A9K036NW/oju2s7+SmFmK1f6N6f6G3tqv8A9I+Cwx9xyXY159toD2D3BNXlIlF8ug7h7lxcNC1UxJx5B1pgjCJLRKYqYS1j5aIRq3dom7jVApKxhym402DH26SlvpJI9zMnGPyQrkxZ6fth7k5amfEa/NQcXvadG2a2o8NJraDXUBs8AeYTNvj9uCPzrdf3v/FCoSfZDEssI92g3Uqb+wt9rv6Jy+d1Y+8hLMVovLsjsxzAw1jyYHHRqm1LhtQBzTLZMGCNxg6EAjcrcWu6BjkhL0tMn4c7qEKLUOqewx28KNX0chDHSVxTfnqsZ3uPc0T74T9VvUnsQ/Z85qlR3qgNHiSfgoQLXNDeg+LUOqGjidfBGzUnRQbqnmcAoiAy4ttKfY0n8RHyU+lDKJJ5he3rOtHIAKHtJVDKFMHi+e+Gn4kKyhpl6XOLgYyjfwE8e9F8NuIA5nfO/sVMt6skSNOA+JCPWryIzGAde2FGWi2sy1GlrgC06Gdx7EJvsMFMlwENnhwlPUb4aRwU7p2vEHcdChTcWDOCkjGPpHqxa3fa5rf+4PksYNUlfUmO7AW13SqUnVqzRUcHSCzqlpkb26iTzXzbtXgxsruvbF2bonlodEZmwC0xwkEFDNps0hcVQJleIngGB17yqKVuwvdvJ3NYPWc46ALWMG+iS3px9Ze+s/i1p6OkPEdY+YQpWWZDhOGVbmqKVCm6pUdMNbyG8knQDtK0kYOLO3bS0dUg9M4GQSS3QHiBlA7dVodxToWVs5ttSZTBLWS1oaXS4TLt53HRUi9q5iijleGaZJadZ8biwF0WsEHfIPevcYuqVG1qtf6dRhYxvEmR1u4I3h9iHuAMlVDbDJWvHgEZKUUmgbpZ6Z/Fm8gnZ6+MotRXJyo+FTjNPI1S+DzZ/DbcWjqtdk5iQCZ0A0GX5qo1QJMbpMd3BWWhhNS4aGMqNbTDgCHOOnaG8d6h7TYD9Vc0B4eHdkEELnnVAgWwfRwz9Co9r3//AKEfBY+tn2AbFnb+J86jitMfcGfY1p16zmE2/EGc1l9W8qeu7zUd13U9Z3mmemjnPIaqzE2c1y/E6fMLKHXNT1neaj1bmp67vNTporqNmuf2ow8UlluEV3kOlx3jivUW0reyybf0stK3aCY6SpA5DINPBVGh6Q7wrr9Ijg5ttAj85UHjkCpVAdbxantH9NHL8T+sy9/R+P0h/wDDPvCMUzo7+JU/nKDbDP8A0sj/AON3wRho9P8AiP8Aa5Laz6j/AIDHhD8kf5v7EnD6kOC7xJsPnmo1uIIM/aA81NuGSD3O9jgkTvDlUTSUfB7A0muaSC5zy4kbo0AHs9qctjmovad8GFLs9QO5s+QVMh25kBNUaesqXXamKR60GN0qEIdal1nEmQNwAA9qE41WbUcWFg/NglpLjxaDMCNdyOVePf7lWKhl7id7g7yjcrIgTbVQ08zz+SnsLn6k+KjOY1pnKJ5kSl9aJ0VkaC9u8M4ypjb6UEpUzvcY70UtLdpEgyOPBRlBDDr3rQQSOPYnLuxtaj89W3pVXtBAc+mxxA5SQmJDRyCG3WIjcENWXY9QtaFDP0FKnSD3ZnCm0NDj2wo93dcB4/JR3VzE+ShvciSJZH2iefq0ng9ndqSPiqq0SVbbq2Nek+lMOdBaTqMzSHAeJEeKBW9rG/xS2dcjemdxaJuEAM67twI8SSAAsbxSoWXVcD9tUH+crabbrHIATDmZjwbrxPNZLtVg1RtzXfAyOr1S0ggwDUdBIVQVIrO+QTcXD2OEOIO+Rombu8fVMvcSpl5ZkiZ3DzQ9tBxiGu10Gh17kZgNrbNi9LS2/cn3lYxXoOYcrmlp5EEFbNsuctrQ7KI/kJWuJcgT7HLk3lXtB2fco1/ddEYKejFyltXc5bTStj7mKNWCiHGRxCj1cZYUeXFLF6+AYvd2DeD7nd4SUTAb0ODj2hJY2Rl3+kGo0toQQYrPmCDHUG+NyplsQHCY3jkpu0mHtbScNYN67jHpNCC0MKpl4EE669Y/NO6W1CkI+IKMsjlJ+3wXrZG8ZTug5z2huV4JJECQrLYubUa5zSC0vfBnTesfxeybTcMgIGs6kzy3lXTZHAKNW2a94eSS4GKj2jQ8gVlrI/ef4GnhSqlF2uX/AFouwoacD1gfJEGhvMR1uI4kfJUrEcLsLZrTVFUZ3QIfXfqBMaHRMYNh1B9WnTqh5FQVQOs+Oq47yDoYCRjBSTd9js5Mk4OK2+ouLcrZ6zeY6wHHvTjbpha7rN4cRwiUDxbZu2tm56LMriQ2cznaO3jrHsC8oWYIgl0ZAYBgGXgEGOYWfDNeQ9Xx+2/b0vxBeYfiFKqXdHUY8gawZgE6e4oCNnbOJFtS48CeHaUXw3D6VJgNKmxmb0soAmIifMq6RVsl12iIJ3zuPYqxdMLHnNu117OaP3XA96jXxBaCRqEcYmEskrpAOrTHFNPqxu07k4yqS/LGg3J99GDqIKqUNrNseVZF+INbTLzBJjijNrf9GC0NBHDshQn1Wt702HcYMKgmx66uy7eVCZvkqTP3faotxVnQaDsUJZxc3WuiY+sFN1nJolWBZOw95JPGNQmLxh6YsaNXGR2AiZ9qk4KNSSpraQDyYAqQGgncW8PH+izyR3G+HJsZ6KbWMytAAaC9xG9zmtmTzOi+f6uL1a7mg6lzhz1JP9Vte2u0FGztqrTUaazqbm06Yc01M1QFuctBkNEzry0WLbMOpNq5qh1aAWaxrzQS+Am7Z5i5dSeaZ1I7ZCdw3aWpSDWwC0Ge1Qcbqh9ZzmmQY7VChDRQRxzE/rD80RAhathVM/VmNG/oIHf0axkMPI+S3fZenLqLfuNH/bC3wPbK/wAjPLygNsta1Gvh40RbEMIbWqgKw4vahkkBV7DelNcmOqm8up3Z+pHg5+1uFPkj4vsi1tMkHgstubR7HOGuhX0U+w6RkHkq3f7Ht1Mb+xDqM8s1bn2Jji8b4Rmuy7iGvmd4+K8Vrp4QKTnCOXxSWUXSBm7dhPbCn+bM/wC+uPkEBs6v5xvf81Z9uWfm3D/iyf8AKVU8JpE1C7gMw8Y3Lp6X0o5uv9Tv2Q/jTTIVw2Oug22a37zveqjibpO9WTZ+xq/VhUawlku1GpEb5G9Brl5f4h+D+uvwZ19INSaVAz6NYnzpuCnUW5bi31+zUd+IVCg20T89DucT5Mf8kRe6K9ueApvPhFZc3F978kepzK4YP5//AAslxfBwLTrDS7ugj5qTbtkSOLT/AJX/ANEAtZNN7jvcwx2NBEfNWPDwDTpnmx/vKBi9AqnckkAbtfcUetacUqfbLvMgoRhuHFzHvO5odHaYR51OGsHIR5AK7Ao5oU80g8k1c2YjxUu0Gp7l1csJB0PZu4KXTAcbQOp2DAdyl/V2uEFoPeAVwyppqI57j7l026bzRN2ZpbQNiuFM3tZB7J9yD05YHFw0CuD6zDxUDF7UVKL2sjMQIkwN4J9yhFJ33KndYkw6Ahp4yQFGmd2vdr7k8/ZWq4yQPxtXJ2Rq8Gj8bVKNrTItVhncVyWaKaNl644x/wBRPHZ657D/ANQKUS0M27wxupj3nuHFM3GKOOjdBz+1/RPHZ25k9Txztg92qGYvQfbFoqscMwkRDogxqQdFEibkMOt6ZJJYwk6klrZJ7TC5fRYATkZp91vyUF2N0xvD/wAP9VIs7xtdwY0OJdpqI36c1ZdnH1hv7NvkPkvDeD1G+z5KyfkVV5M/GfkvDsVV5M/GVOCtxWxdj1G+z5KxbNn8+w9hPsXQ2Lq8mfiPyRTCdnqtOoHOyxBGhk+5RlOSoexiqDou7Cg2JU2rhIdvT9HD4EIHEyi+SML/AC6J2nXD13UwwFMPsC3cUK3VQUnyV7GGt6QwkpV1gxc4kkpLRWLNArFr+r0j8nRtLb0taXyW+idSAFVXvrNcYDNXF2kxLiSVYtomjPW/50/yuQN9UT4rraWK2JnI1sv3rVAzELt49IBaT9H1W4fasyVWNaXOgFmYiDrqs1xUyAtI+jh8WjOx9SfMLDWN7R3w2K3diZtThxZTLqhpuzh4dlbkJ6hJ1AOpAIntUarbZ61m5zpNXNTbGgYGseIIjrcR4qR9IdyDbU4O6sJ7ujfKgW1WK2GjncVfLo3Fc/G+/wCR6PJFLHhbvlz9/wDiWW6wFzZhzYILTodx4LuhY1WNaOla2GOMFsgDj370cu6ukoLfOOdw11pO9mZZ26F2TKlpUZSI6ZsRoMjdSeE79UxZ3JedamfTUZQ2Dp4lP3bg6lSPc7t0b/VAdnmfn6hgiWnf++sur51EqSpFiN22kC4ieHAb+8wozsczmAGAHiXtPuKh7S081Ej7zfeqyaTaYzHs70OXPsnVC2TK4uiyYtW6IhwezKdJLtx+PkqtjN65lUhrjGmnqkjUdo+aYxPEy+kKQaA0OzzxJiF5tdidS2ZQyCmelpkuzsDiIygQd43rXSah5tRHEuzswyO8cpR4ao9biFX1inW4hV9ZU2ptPUIGamwx1dHVW7o10dvXjccJcWmk0yP2lbhruzrtrw6Xz/n9Rfruuxd24lW5+xOtxOrz9iz8Yq50kNHU3dZ27X5rwYg7oy7KIc4yMzv/AGEf7Lf+79APtUl939TRBilXmptKtdOGlNx8I96zV96ZpyxpDgIMukdydbduzPECWgx1n8SBz7UX7KftL9Aftz94/qaWPrn7F3kPmq3tyyrkpms0sPWjjppyQO3vqjdzy3Qfad47yrBjtXEq1Jgq29N1OAabg9gcQRoTxBISWp0stPTk7sc0mojmbSTtGb164B4nwRPZe7ArNnMO5s68FOdg1x/ux/8AsapeE4Pcio0i2cNfXalLQ/TNBqVLoHSjUI3yIIIPio9XE67fSpPH4fmmrq1xSsINNoHAGs1ojuao1DZa/wCLbZvfUcT7God3ywOkOVdonjexw7wmTtQ7krHgOzb2lxunUniBla2YniXZt6NOwe1/ZUvJqF5KJ0H8lA/Kk8j7F0NqzyPsV6OC2n7Kj5NXJwWz/Y0PJqnUJ0H8lHdtfHAoc/bwZssFaI7BLHjSoeQUU7NYbM9BbzzgfNV1GToP5KP+V08CvVef7Ew/9lQ8gvUfVB+zy+TNtqakVaw/4z/Q9VO5qkSO1WTbmtkq3H/NtOu70XT71R69xJ1cPNdLDOsaRys+LdlbJZqSCr/sPcEW4bwzu+CzRlwADqFbdl6xdS6jtzjoIPxWeoe6JvpIuOS/YtG2tYfVm/xW+1rh8VHt6w+sYd2XTx50HFD8WtatWkWkzq1wbG8g8wdFNwWyfkpdIXTSc5zQAMwLhElx36FIw4k790dzI1PT42mrjKXH4ONGk3t0IieXvQa6vB0k8MkeYf8AJDLi5dkIa068SJd5yoALnOmo57Z0JiYABAgN74QNcC+4s7cTHRszETAEcZI5eCh4HczdVG7wGS3uc4GPMlVrGqNWp0HRkgUdfQ1e6fSJB3Rw7SimyNSoax6RkdQwYidQUtLE1li1/ErfaplpxKjNM9496r93h1SoAGMJ1/8AdVZW3oY7rejxUi4xDMw9GN/E6QltbtUvMwegsjszm/wx7TBidxgyoe2+PU3sp0+j3TDjEjKMunLU+xWTFS2i0vqnw4+XErOcRpdO8udppAE6ADci8FxSlnWVryxMNV08WNw95Fbdm7NCnAak6AZpluo3clEuA8ZgMp17fnyXv1qoHTDNBp6WvfqvcrOhLY2uKJrjVPSCmAJAzat6sHXUpimy4yv1HRz1dW7wmaV5VE9Rsu0dqer3J2lcVcjqeVkTIMmZ7le9SafJW2UV2iSaja5bTJIGumo0bPBP1rWqX1YqcBxPMTMBRRUruFMZaYLT27p71ODK7nPdNMZoA0O7SePYt4u12ZhNtd3H/GGdm7l1tV6WQ+WkAEu0By7uR6p81pNDFWua1xfBIBIkmCRuVWt20TkyhoJEGOBHYWlLEcHpU2l1S6ugOTajGjuH5rcuF4hkx5GmlTOjoYZY22+C2HEWev71wcQZ6/vWd2/1cug3NzG/V5nfzDVZsLwm2qiW17nnrXHxb2LnbV8nQuXwHvrzPW968+uM9ce1c4fhFs2S6s90AkNdUY6Y4QBJKqlStU11MdyragXNot7a7DuqM/EnqdLMQA9hLt0OlUTp6sTr4tRTAazhXpEmOsJ4DeptJ1C5/wBiVfu+f9Ev7Cqfc8z8lZSVyVluZrRWv7Bqc2e35Jfk8/1me1WReKbmXRW/ycd67fIpKxpKbmQxL6WK1M3kZQ1zWxJLtes6XQDGpJ7dFRG29MzoDG9Xr6TqFI3dRwzudmyv0ENdGg8Ru8VS5a2YaT3z8kzCMqEck4qXI7bWlJwjM1v4vgF3aMp2+Ytc0zIOUODtN2p3jwXFOs0NMMRLA8NNfM9zAGjQcye5SUWXjmr4GsNvHPd1i0N11Jc0+0q32lGhlE12zx/OD5oBfYLTY3NDiZAiY3mE7g+DUK0zLTMATJOk6Dig96NenLbvrgszKtJunSUXd7mn4rp9WiRqaI7Q8D46qA7Y6gGkgkkcExV2VpNcGkHrDQgmOMyowbYQuKVN1N2WpTDokEVGjUaxv4qRsg7LUBc/M5wOgfOURujy1Q6rslbigKoLiXEBrd0kmN896c2XtKdO46rSHZHT1p0QufaNgOC3bmWzEqxO5c0qxI1JHiQpuH0A+q2YI1kHuKMYnYtewgAAj0YEarm67a5qxrGnRRcWsadUEGc3A8R3FVKvYupktJ7jzCstxULSQeBiOSC49ekBsAEydSmvDcrhLZ7MR1mJTju90Vj6lTOjy4O60uaM0nXKMpOg3aoe6wdwLfaptRz9Tp/VLrz6PDTULuqUkqtmFc+xCbY1Pu+1SKNrU+55lOjpPV1G/UbvNO03v1OXqjjI3o1ll8sCSv2R3Ttakb2ZvGFJp2tTi9oHY2UyyrUAByiSeYiFMz1ZIGUaSJO5brNJ+7FpY0vZEinjFVvVbTc7KSD6BzctCZT7cerZhktz0saZqbTHmY3Ik2zBa3OyHdwPuXj8Pp7iA08zmDfMLgZYS3N8npsOfHsSoANxhxqzVodY7gKcRrw1jeilTGqo/WUHkfw6Q+CebaUmuglp7QXkKUy1o/dd4vPwQqL+TVZ8XvEhYFjbel61vk5POTTw4d6tf1KlUkuzc9Krm+wuQ7DrBjj1aAcIMzxHHQp1rrUkgGiANIBgjmNDojjaMM2THJ2lRw/C7adWPd/1H/Nc4ZbUX1Wth9MB0NG/2ntXQZQDwWDra6tcSfepX9n2z3h9Rus65nuaToruZn5LLwXkCN0fufNRra7zVA3pQTqcvU1A7kFGzls7XoA7vfUcPaVLwnBqVBzTStqdN0wXNYAQ0jWXESsqfuG2vYsS5JSleISzxJKElCjF9vv7zdf8xS/kVTuPtd6SS6uD6ZwdT9YhHcrhsf8Aqf8AE73NSSQZexpp/WSsf/V/4m/zIbY+nbfxgkklI+pnan9Bf9v7F9PFc1N1L9938iSSk+xgcVf7pR72+8oPgn97d/DP8rUklh/qIGResH/WN8fcUcr7kklz9b6xnD2M1x/9dU/fd71V8d3N7z8Ekk1oPqxFNR6WBX8e8J1u9qSS9CjnMcpek/uXtH9W7vC9SRoBjjvRZ4qSPTPcfcEklpEzZZh6LO9c3u4pJLmZTqYu53S3juRe03BJJLjBZML9Edyq9L4n3lJJAWgpYbgih+PwXqSjCXcM0tw7gunJJLM0EF6kkqRZ6EkklCH/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2534" name="Picture 6" descr="http://klinika-krasota.ru/assets/images/Laboratornaja_diagnostika_kandidoza.jpg"/>
          <p:cNvPicPr>
            <a:picLocks noChangeAspect="1" noChangeArrowheads="1"/>
          </p:cNvPicPr>
          <p:nvPr/>
        </p:nvPicPr>
        <p:blipFill>
          <a:blip r:embed="rId3" cstate="print"/>
          <a:srcRect/>
          <a:stretch>
            <a:fillRect/>
          </a:stretch>
        </p:blipFill>
        <p:spPr bwMode="auto">
          <a:xfrm>
            <a:off x="1763688" y="4005064"/>
            <a:ext cx="5616624" cy="285293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1052736"/>
          </a:xfrm>
        </p:spPr>
        <p:style>
          <a:lnRef idx="2">
            <a:schemeClr val="accent1">
              <a:shade val="50000"/>
            </a:schemeClr>
          </a:lnRef>
          <a:fillRef idx="1">
            <a:schemeClr val="accent1"/>
          </a:fillRef>
          <a:effectRef idx="0">
            <a:schemeClr val="accent1"/>
          </a:effectRef>
          <a:fontRef idx="minor">
            <a:schemeClr val="lt1"/>
          </a:fontRef>
        </p:style>
        <p:txBody>
          <a:bodyPr>
            <a:normAutofit fontScale="90000"/>
          </a:bodyPr>
          <a:lstStyle/>
          <a:p>
            <a:pPr algn="ctr"/>
            <a:r>
              <a:rPr lang="ru-RU" dirty="0" err="1" smtClean="0"/>
              <a:t>Емдеу</a:t>
            </a:r>
            <a:r>
              <a:rPr lang="ru-RU" dirty="0" smtClean="0"/>
              <a:t/>
            </a:r>
            <a:br>
              <a:rPr lang="ru-RU" dirty="0" smtClean="0"/>
            </a:br>
            <a:endParaRPr lang="ru-RU" dirty="0"/>
          </a:p>
        </p:txBody>
      </p:sp>
      <p:sp>
        <p:nvSpPr>
          <p:cNvPr id="3" name="Содержимое 2"/>
          <p:cNvSpPr>
            <a:spLocks noGrp="1"/>
          </p:cNvSpPr>
          <p:nvPr>
            <p:ph idx="1"/>
          </p:nvPr>
        </p:nvSpPr>
        <p:spPr>
          <a:xfrm>
            <a:off x="251520" y="1412776"/>
            <a:ext cx="8640960" cy="4968552"/>
          </a:xfrm>
        </p:spPr>
        <p:txBody>
          <a:bodyPr>
            <a:normAutofit fontScale="92500" lnSpcReduction="20000"/>
          </a:bodyPr>
          <a:lstStyle/>
          <a:p>
            <a:r>
              <a:rPr lang="ru-RU" dirty="0" err="1" smtClean="0">
                <a:latin typeface="Times New Roman" pitchFamily="18" charset="0"/>
                <a:cs typeface="Times New Roman" pitchFamily="18" charset="0"/>
              </a:rPr>
              <a:t>Негізгі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емі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тоқпен емдеу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(гамматерапевтикалық, мегавольттік</a:t>
            </a:r>
            <a:r>
              <a:rPr lang="ru-RU" dirty="0" smtClean="0">
                <a:latin typeface="Times New Roman" pitchFamily="18" charset="0"/>
                <a:cs typeface="Times New Roman" pitchFamily="18" charset="0"/>
              </a:rPr>
              <a:t> аппарат)</a:t>
            </a:r>
          </a:p>
          <a:p>
            <a:r>
              <a:rPr lang="ru-RU" dirty="0" err="1" smtClean="0">
                <a:latin typeface="Times New Roman" pitchFamily="18" charset="0"/>
                <a:cs typeface="Times New Roman" pitchFamily="18" charset="0"/>
              </a:rPr>
              <a:t>Лимфогранулематоздың</a:t>
            </a:r>
            <a:r>
              <a:rPr lang="ru-RU"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 – II</a:t>
            </a:r>
            <a:r>
              <a:rPr lang="ru-RU" dirty="0" smtClean="0">
                <a:latin typeface="Times New Roman" pitchFamily="18" charset="0"/>
                <a:cs typeface="Times New Roman" pitchFamily="18" charset="0"/>
              </a:rPr>
              <a:t>а </a:t>
            </a:r>
            <a:r>
              <a:rPr lang="ru-RU" dirty="0" err="1" smtClean="0">
                <a:latin typeface="Times New Roman" pitchFamily="18" charset="0"/>
                <a:cs typeface="Times New Roman" pitchFamily="18" charset="0"/>
              </a:rPr>
              <a:t>сатысында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радикалды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бағдарлама қолданылады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Зақымданған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түйіндерге қолданылатын сәуленің жиынтық дозасы</a:t>
            </a:r>
            <a:r>
              <a:rPr lang="ru-RU" dirty="0" smtClean="0">
                <a:latin typeface="Times New Roman" pitchFamily="18" charset="0"/>
                <a:cs typeface="Times New Roman" pitchFamily="18" charset="0"/>
              </a:rPr>
              <a:t> 40-50 </a:t>
            </a:r>
            <a:r>
              <a:rPr lang="ru-RU" dirty="0" err="1" smtClean="0">
                <a:latin typeface="Times New Roman" pitchFamily="18" charset="0"/>
                <a:cs typeface="Times New Roman" pitchFamily="18" charset="0"/>
              </a:rPr>
              <a:t>пайыз</a:t>
            </a:r>
            <a:endParaRPr lang="ru-RU" dirty="0" smtClean="0">
              <a:latin typeface="Times New Roman" pitchFamily="18" charset="0"/>
              <a:cs typeface="Times New Roman" pitchFamily="18" charset="0"/>
            </a:endParaRPr>
          </a:p>
          <a:p>
            <a:r>
              <a:rPr lang="ru-RU" dirty="0" err="1" smtClean="0">
                <a:latin typeface="Times New Roman" pitchFamily="18" charset="0"/>
                <a:cs typeface="Times New Roman" pitchFamily="18" charset="0"/>
              </a:rPr>
              <a:t>Профилактикалық емнің жиынтық дозасы</a:t>
            </a:r>
            <a:r>
              <a:rPr lang="ru-RU" dirty="0" smtClean="0">
                <a:latin typeface="Times New Roman" pitchFamily="18" charset="0"/>
                <a:cs typeface="Times New Roman" pitchFamily="18" charset="0"/>
              </a:rPr>
              <a:t> 35-40 гр.</a:t>
            </a:r>
          </a:p>
          <a:p>
            <a:r>
              <a:rPr lang="ru-RU" dirty="0" err="1" smtClean="0">
                <a:latin typeface="Times New Roman" pitchFamily="18" charset="0"/>
                <a:cs typeface="Times New Roman" pitchFamily="18" charset="0"/>
              </a:rPr>
              <a:t>Химиялық дәрілер </a:t>
            </a:r>
            <a:r>
              <a:rPr lang="ru-RU" dirty="0" smtClean="0">
                <a:latin typeface="Times New Roman" pitchFamily="18" charset="0"/>
                <a:cs typeface="Times New Roman" pitchFamily="18" charset="0"/>
              </a:rPr>
              <a:t>МОРР (</a:t>
            </a:r>
            <a:r>
              <a:rPr lang="ru-RU" dirty="0" err="1" smtClean="0">
                <a:latin typeface="Times New Roman" pitchFamily="18" charset="0"/>
                <a:cs typeface="Times New Roman" pitchFamily="18" charset="0"/>
              </a:rPr>
              <a:t>эмбихин+винкристин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прокарбазин+преднизолон</a:t>
            </a:r>
            <a:r>
              <a:rPr lang="ru-RU" dirty="0" smtClean="0">
                <a:latin typeface="Times New Roman" pitchFamily="18" charset="0"/>
                <a:cs typeface="Times New Roman" pitchFamily="18" charset="0"/>
              </a:rPr>
              <a:t>), СУРР (СС</a:t>
            </a:r>
            <a:r>
              <a:rPr lang="en-US" dirty="0" smtClean="0">
                <a:latin typeface="Times New Roman" pitchFamily="18" charset="0"/>
                <a:cs typeface="Times New Roman" pitchFamily="18" charset="0"/>
              </a:rPr>
              <a:t>NY+</a:t>
            </a:r>
            <a:r>
              <a:rPr lang="ru-RU" dirty="0" err="1" smtClean="0">
                <a:latin typeface="Times New Roman" pitchFamily="18" charset="0"/>
                <a:cs typeface="Times New Roman" pitchFamily="18" charset="0"/>
              </a:rPr>
              <a:t>винбластин+прокарбазин+преднизолон</a:t>
            </a:r>
            <a:r>
              <a:rPr lang="ru-RU" dirty="0" smtClean="0">
                <a:latin typeface="Times New Roman" pitchFamily="18" charset="0"/>
                <a:cs typeface="Times New Roman" pitchFamily="18" charset="0"/>
              </a:rPr>
              <a:t>), АВУД (</a:t>
            </a:r>
            <a:r>
              <a:rPr lang="ru-RU" dirty="0" err="1" smtClean="0">
                <a:latin typeface="Times New Roman" pitchFamily="18" charset="0"/>
                <a:cs typeface="Times New Roman" pitchFamily="18" charset="0"/>
              </a:rPr>
              <a:t>адриамицин+блеомицин+винбластин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схемалары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қолданылады</a:t>
            </a:r>
            <a:r>
              <a:rPr lang="ru-RU" dirty="0" smtClean="0">
                <a:latin typeface="Times New Roman" pitchFamily="18" charset="0"/>
                <a:cs typeface="Times New Roman" pitchFamily="18" charset="0"/>
              </a:rPr>
              <a:t>.</a:t>
            </a:r>
          </a:p>
          <a:p>
            <a:r>
              <a:rPr lang="ru-RU" dirty="0" err="1" smtClean="0">
                <a:latin typeface="Times New Roman" pitchFamily="18" charset="0"/>
                <a:cs typeface="Times New Roman" pitchFamily="18" charset="0"/>
              </a:rPr>
              <a:t>Химиялық </a:t>
            </a:r>
            <a:r>
              <a:rPr lang="ru-RU" dirty="0" smtClean="0">
                <a:latin typeface="Times New Roman" pitchFamily="18" charset="0"/>
                <a:cs typeface="Times New Roman" pitchFamily="18" charset="0"/>
              </a:rPr>
              <a:t>ем мен </a:t>
            </a:r>
            <a:r>
              <a:rPr lang="ru-RU" dirty="0" err="1" smtClean="0">
                <a:latin typeface="Times New Roman" pitchFamily="18" charset="0"/>
                <a:cs typeface="Times New Roman" pitchFamily="18" charset="0"/>
              </a:rPr>
              <a:t>сәулені қосып қолданған емнің нәтижесі одан</a:t>
            </a:r>
            <a:r>
              <a:rPr lang="ru-RU" dirty="0" smtClean="0">
                <a:latin typeface="Times New Roman" pitchFamily="18" charset="0"/>
                <a:cs typeface="Times New Roman" pitchFamily="18" charset="0"/>
              </a:rPr>
              <a:t> да </a:t>
            </a:r>
            <a:r>
              <a:rPr lang="ru-RU" dirty="0" err="1" smtClean="0">
                <a:latin typeface="Times New Roman" pitchFamily="18" charset="0"/>
                <a:cs typeface="Times New Roman" pitchFamily="18" charset="0"/>
              </a:rPr>
              <a:t>жоғары</a:t>
            </a:r>
            <a:r>
              <a:rPr lang="ru-RU" dirty="0" smtClean="0">
                <a:latin typeface="Times New Roman" pitchFamily="18" charset="0"/>
                <a:cs typeface="Times New Roman" pitchFamily="18" charset="0"/>
              </a:rPr>
              <a:t>.</a:t>
            </a:r>
          </a:p>
          <a:p>
            <a:endParaRPr lang="ru-RU"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smtClean="0"/>
              <a:t>Дереккөздер</a:t>
            </a:r>
            <a:r>
              <a:rPr lang="ru-RU" dirty="0" smtClean="0"/>
              <a:t/>
            </a:r>
            <a:br>
              <a:rPr lang="ru-RU" dirty="0" smtClean="0"/>
            </a:br>
            <a:endParaRPr lang="ru-RU" dirty="0"/>
          </a:p>
        </p:txBody>
      </p:sp>
      <p:sp>
        <p:nvSpPr>
          <p:cNvPr id="3" name="Содержимое 2"/>
          <p:cNvSpPr>
            <a:spLocks noGrp="1"/>
          </p:cNvSpPr>
          <p:nvPr>
            <p:ph idx="1"/>
          </p:nvPr>
        </p:nvSpPr>
        <p:spPr/>
        <p:txBody>
          <a:bodyPr/>
          <a:lstStyle/>
          <a:p>
            <a:r>
              <a:rPr lang="ru-RU" dirty="0" smtClean="0"/>
              <a:t>1. </a:t>
            </a:r>
            <a:r>
              <a:rPr lang="ru-RU" dirty="0" smtClean="0">
                <a:hlinkClick r:id="rId2"/>
              </a:rPr>
              <a:t>http://de.wikipedia.org/wiki/Hodgkin-Lymphom</a:t>
            </a:r>
            <a:endParaRPr lang="ru-RU" dirty="0" smtClean="0"/>
          </a:p>
          <a:p>
            <a:r>
              <a:rPr lang="ru-RU" dirty="0" smtClean="0"/>
              <a:t>2. </a:t>
            </a:r>
            <a:r>
              <a:rPr lang="ru-RU" dirty="0" smtClean="0">
                <a:hlinkClick r:id="rId3"/>
              </a:rPr>
              <a:t>http://ru.wikipedia.org/wiki/Лимфогранулематоз</a:t>
            </a:r>
            <a:endParaRPr lang="ru-RU" dirty="0" smtClean="0"/>
          </a:p>
          <a:p>
            <a:r>
              <a:rPr lang="ru-RU" dirty="0" smtClean="0"/>
              <a:t>3. Патологоанатомическая диагностика опухолей под редакцией академика АМН СССР Н. А. Краевского</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2209800" y="457200"/>
            <a:ext cx="3547446" cy="707886"/>
          </a:xfrm>
          <a:prstGeom prst="rect">
            <a:avLst/>
          </a:prstGeom>
        </p:spPr>
        <p:txBody>
          <a:bodyPr wrap="none">
            <a:spAutoFit/>
          </a:bodyPr>
          <a:lstStyle/>
          <a:p>
            <a:r>
              <a:rPr lang="kk-KZ" sz="4000" b="1" i="1" dirty="0" smtClean="0">
                <a:latin typeface="Times New Roman" pitchFamily="18" charset="0"/>
                <a:cs typeface="Times New Roman" pitchFamily="18" charset="0"/>
              </a:rPr>
              <a:t>Лимфа жүйесі</a:t>
            </a:r>
            <a:endParaRPr lang="kk-KZ" sz="4000" b="1" i="1" dirty="0">
              <a:latin typeface="Times New Roman" pitchFamily="18" charset="0"/>
              <a:cs typeface="Times New Roman" pitchFamily="18" charset="0"/>
            </a:endParaRPr>
          </a:p>
        </p:txBody>
      </p:sp>
      <p:sp>
        <p:nvSpPr>
          <p:cNvPr id="6" name="Содержимое 2"/>
          <p:cNvSpPr txBox="1">
            <a:spLocks/>
          </p:cNvSpPr>
          <p:nvPr/>
        </p:nvSpPr>
        <p:spPr>
          <a:xfrm>
            <a:off x="0" y="1285860"/>
            <a:ext cx="4929190" cy="4929222"/>
          </a:xfrm>
          <a:prstGeom prst="rect">
            <a:avLst/>
          </a:prstGeom>
        </p:spPr>
        <p:txBody>
          <a:bodyPr>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400" b="1" i="0" u="none" strike="noStrike" kern="1200" cap="none" spc="0" normalizeH="0" baseline="0" noProof="0" smtClean="0">
                <a:ln>
                  <a:noFill/>
                </a:ln>
                <a:solidFill>
                  <a:schemeClr val="bg2">
                    <a:lumMod val="10000"/>
                  </a:schemeClr>
                </a:solidFill>
                <a:effectLst/>
                <a:uLnTx/>
                <a:uFillTx/>
                <a:latin typeface="Times New Roman" pitchFamily="18" charset="0"/>
                <a:ea typeface="+mn-ea"/>
                <a:cs typeface="Times New Roman" pitchFamily="18" charset="0"/>
              </a:rPr>
              <a:t>Лимфа жүйесі</a:t>
            </a:r>
            <a:r>
              <a:rPr kumimoji="0" lang="en-US" sz="2400" b="1" i="0" u="none" strike="noStrike" kern="1200" cap="none" spc="0" normalizeH="0" baseline="0" noProof="0" smtClean="0">
                <a:ln>
                  <a:noFill/>
                </a:ln>
                <a:solidFill>
                  <a:schemeClr val="bg2">
                    <a:lumMod val="10000"/>
                  </a:schemeClr>
                </a:solidFill>
                <a:effectLst/>
                <a:uLnTx/>
                <a:uFillTx/>
                <a:latin typeface="Times New Roman" pitchFamily="18" charset="0"/>
                <a:ea typeface="+mn-ea"/>
                <a:cs typeface="Times New Roman" pitchFamily="18" charset="0"/>
              </a:rPr>
              <a:t>(systema lymphaticum)</a:t>
            </a:r>
            <a:r>
              <a:rPr kumimoji="0" lang="kk-KZ" sz="2400" b="0" i="0" u="none" strike="noStrike" kern="1200" cap="none" spc="0" normalizeH="0" baseline="0" noProof="0" smtClean="0">
                <a:ln>
                  <a:noFill/>
                </a:ln>
                <a:solidFill>
                  <a:schemeClr val="bg2">
                    <a:lumMod val="10000"/>
                  </a:schemeClr>
                </a:solidFill>
                <a:effectLst/>
                <a:uLnTx/>
                <a:uFillTx/>
                <a:latin typeface="Times New Roman" pitchFamily="18" charset="0"/>
                <a:ea typeface="+mn-ea"/>
                <a:cs typeface="Times New Roman" pitchFamily="18" charset="0"/>
              </a:rPr>
              <a:t>-</a:t>
            </a:r>
            <a:r>
              <a:rPr kumimoji="0" lang="ru-RU" sz="2400" b="0" i="0" u="none" strike="noStrike" kern="1200" cap="none" spc="0" normalizeH="0" baseline="0" noProof="0" smtClean="0">
                <a:ln>
                  <a:noFill/>
                </a:ln>
                <a:solidFill>
                  <a:schemeClr val="bg2">
                    <a:lumMod val="10000"/>
                  </a:schemeClr>
                </a:solidFill>
                <a:effectLst/>
                <a:uLnTx/>
                <a:uFillTx/>
                <a:latin typeface="Times New Roman" pitchFamily="18" charset="0"/>
                <a:ea typeface="+mn-ea"/>
                <a:cs typeface="Times New Roman" pitchFamily="18" charset="0"/>
              </a:rPr>
              <a:t> жүрек-қан тамырлар жүйесінің бір бөлігі.</a:t>
            </a:r>
            <a:r>
              <a:rPr kumimoji="0" lang="kk-KZ" sz="2400" b="0" i="0" u="none" strike="noStrike" kern="1200" cap="none" spc="0" normalizeH="0" baseline="0" noProof="0" smtClean="0">
                <a:ln>
                  <a:noFill/>
                </a:ln>
                <a:solidFill>
                  <a:schemeClr val="bg2">
                    <a:lumMod val="10000"/>
                  </a:schemeClr>
                </a:solidFill>
                <a:effectLst/>
                <a:uLnTx/>
                <a:uFillTx/>
                <a:latin typeface="Times New Roman" pitchFamily="18" charset="0"/>
                <a:ea typeface="+mn-ea"/>
                <a:cs typeface="Times New Roman" pitchFamily="18" charset="0"/>
              </a:rPr>
              <a:t>Вена жүйесінің қосымша арнасы сияқты,оныментығыз байланыста дамиды,әрі құрылысы жағынан ұқсас белгілері болады.Негізгі қызметі:лимфаны тіндерден вена арнасына өткізу,сондай-ақ иммундық реакцияларға қатысатын лимфоидтық элементтерді түзу және организмге келетін бөгде заттарды,бактерияларды т.б залалсыздандыру </a:t>
            </a:r>
            <a:endParaRPr kumimoji="0" lang="ru-RU" sz="2400" b="0" i="0" u="none" strike="noStrike" kern="1200" cap="none" spc="0" normalizeH="0" baseline="0" noProof="0" dirty="0">
              <a:ln>
                <a:noFill/>
              </a:ln>
              <a:solidFill>
                <a:schemeClr val="bg2">
                  <a:lumMod val="10000"/>
                </a:schemeClr>
              </a:solidFill>
              <a:effectLst/>
              <a:uLnTx/>
              <a:uFillTx/>
              <a:latin typeface="Times New Roman" pitchFamily="18" charset="0"/>
              <a:ea typeface="+mn-ea"/>
              <a:cs typeface="Times New Roman" pitchFamily="18" charset="0"/>
            </a:endParaRPr>
          </a:p>
        </p:txBody>
      </p:sp>
      <p:pic>
        <p:nvPicPr>
          <p:cNvPr id="1026" name="Picture 2" descr="C:\Users\Админ\Desktop\images (2).jpg"/>
          <p:cNvPicPr>
            <a:picLocks noChangeAspect="1" noChangeArrowheads="1"/>
          </p:cNvPicPr>
          <p:nvPr/>
        </p:nvPicPr>
        <p:blipFill>
          <a:blip r:embed="rId2"/>
          <a:srcRect/>
          <a:stretch>
            <a:fillRect/>
          </a:stretch>
        </p:blipFill>
        <p:spPr bwMode="auto">
          <a:xfrm>
            <a:off x="5029200" y="1219200"/>
            <a:ext cx="4114800" cy="5410200"/>
          </a:xfrm>
          <a:prstGeom prst="rect">
            <a:avLst/>
          </a:prstGeom>
          <a:noFill/>
        </p:spPr>
      </p:pic>
    </p:spTree>
    <p:extLst>
      <p:ext uri="{BB962C8B-B14F-4D97-AF65-F5344CB8AC3E}">
        <p14:creationId xmlns:p14="http://schemas.microsoft.com/office/powerpoint/2010/main" val="1554347461"/>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67000" y="381000"/>
            <a:ext cx="3886200" cy="646331"/>
          </a:xfrm>
          <a:prstGeom prst="rect">
            <a:avLst/>
          </a:prstGeom>
          <a:noFill/>
        </p:spPr>
        <p:txBody>
          <a:bodyPr wrap="square" rtlCol="0">
            <a:spAutoFit/>
          </a:bodyPr>
          <a:lstStyle/>
          <a:p>
            <a:r>
              <a:rPr lang="kk-KZ" sz="3600" b="1" i="1" dirty="0" smtClean="0">
                <a:latin typeface="Times New Roman" pitchFamily="18" charset="0"/>
                <a:cs typeface="Times New Roman" pitchFamily="18" charset="0"/>
              </a:rPr>
              <a:t>Лимфа жүйесі</a:t>
            </a:r>
            <a:endParaRPr lang="ru-RU" sz="3600" b="1" i="1" dirty="0">
              <a:latin typeface="Times New Roman" pitchFamily="18" charset="0"/>
              <a:cs typeface="Times New Roman" pitchFamily="18" charset="0"/>
            </a:endParaRPr>
          </a:p>
        </p:txBody>
      </p:sp>
      <p:sp>
        <p:nvSpPr>
          <p:cNvPr id="5" name="Содержимое 2"/>
          <p:cNvSpPr txBox="1">
            <a:spLocks/>
          </p:cNvSpPr>
          <p:nvPr/>
        </p:nvSpPr>
        <p:spPr>
          <a:xfrm>
            <a:off x="0" y="1066800"/>
            <a:ext cx="5105400" cy="5410200"/>
          </a:xfrm>
          <a:prstGeom prst="rect">
            <a:avLst/>
          </a:prstGeom>
        </p:spPr>
        <p:txBody>
          <a:bodyPr>
            <a:normAutofit fontScale="92500"/>
          </a:bodyPr>
          <a:lstStyle/>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pitchFamily="2" charset="2"/>
              <a:buChar char="q"/>
              <a:tabLst/>
              <a:defRPr/>
            </a:pPr>
            <a:r>
              <a:rPr kumimoji="0" lang="kk-KZ" sz="2600" b="0" i="0" u="none" strike="noStrike" kern="1200" cap="none" spc="0" normalizeH="0" baseline="0" noProof="0" dirty="0" smtClean="0">
                <a:ln>
                  <a:noFill/>
                </a:ln>
                <a:solidFill>
                  <a:schemeClr val="tx1"/>
                </a:solidFill>
                <a:effectLst/>
                <a:uLnTx/>
                <a:uFillTx/>
                <a:latin typeface="+mn-lt"/>
                <a:ea typeface="+mn-ea"/>
                <a:cs typeface="+mn-cs"/>
              </a:rPr>
              <a:t>Лимфа өткізетін жолдар:лимфокаппилярлық тамырлар,лимфа тамырлары,сабаулары және өзектері.</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pitchFamily="2" charset="2"/>
              <a:buChar char="q"/>
              <a:tabLst/>
              <a:defRPr/>
            </a:pPr>
            <a:r>
              <a:rPr kumimoji="0" lang="kk-KZ" sz="2600" b="0" i="0" u="none" strike="noStrike" kern="1200" cap="none" spc="0" normalizeH="0" baseline="0" noProof="0" dirty="0" smtClean="0">
                <a:ln>
                  <a:noFill/>
                </a:ln>
                <a:solidFill>
                  <a:schemeClr val="tx1"/>
                </a:solidFill>
                <a:effectLst/>
                <a:uLnTx/>
                <a:uFillTx/>
                <a:latin typeface="+mn-lt"/>
                <a:ea typeface="+mn-ea"/>
                <a:cs typeface="+mn-cs"/>
              </a:rPr>
              <a:t>Лимфоциттер дамиды:</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2600" b="0" i="0" u="none" strike="noStrike" kern="1200" cap="none" spc="0" normalizeH="0" baseline="0" noProof="0" dirty="0" smtClean="0">
                <a:ln>
                  <a:noFill/>
                </a:ln>
                <a:solidFill>
                  <a:schemeClr val="tx1"/>
                </a:solidFill>
                <a:effectLst/>
                <a:uLnTx/>
                <a:uFillTx/>
                <a:latin typeface="+mn-lt"/>
                <a:ea typeface="+mn-ea"/>
                <a:cs typeface="+mn-cs"/>
              </a:rPr>
              <a:t>Жілік майы ж/е айырша без</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2600" b="0" i="0" u="none" strike="noStrike" kern="1200" cap="none" spc="0" normalizeH="0" baseline="0" noProof="0" dirty="0" smtClean="0">
                <a:ln>
                  <a:noFill/>
                </a:ln>
                <a:solidFill>
                  <a:schemeClr val="tx1"/>
                </a:solidFill>
                <a:effectLst/>
                <a:uLnTx/>
                <a:uFillTx/>
                <a:latin typeface="+mn-lt"/>
                <a:ea typeface="+mn-ea"/>
                <a:cs typeface="+mn-cs"/>
              </a:rPr>
              <a:t>Шырышты қаб.лимфоидты түзілістер</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dirty="0" smtClean="0">
                <a:ln>
                  <a:noFill/>
                </a:ln>
                <a:solidFill>
                  <a:schemeClr val="tx1"/>
                </a:solidFill>
                <a:effectLst/>
                <a:uLnTx/>
                <a:uFillTx/>
                <a:latin typeface="+mn-lt"/>
                <a:ea typeface="+mn-ea"/>
                <a:cs typeface="+mn-cs"/>
              </a:rPr>
              <a:t>Жекеленген лимфа түйіншіктері</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dirty="0" smtClean="0">
                <a:ln>
                  <a:noFill/>
                </a:ln>
                <a:solidFill>
                  <a:schemeClr val="tx1"/>
                </a:solidFill>
                <a:effectLst/>
                <a:uLnTx/>
                <a:uFillTx/>
                <a:latin typeface="+mn-lt"/>
                <a:ea typeface="+mn-ea"/>
                <a:cs typeface="+mn-cs"/>
              </a:rPr>
              <a:t>Шоғырланған л.т</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dirty="0" smtClean="0">
                <a:ln>
                  <a:noFill/>
                </a:ln>
                <a:solidFill>
                  <a:schemeClr val="tx1"/>
                </a:solidFill>
                <a:effectLst/>
                <a:uLnTx/>
                <a:uFillTx/>
                <a:latin typeface="+mn-lt"/>
                <a:ea typeface="+mn-ea"/>
                <a:cs typeface="+mn-cs"/>
              </a:rPr>
              <a:t>Бадамша түрінде л.т түзілуі т.б</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kk-KZ" sz="2600" b="0" i="0" u="none" strike="noStrike" kern="1200" cap="none" spc="0" normalizeH="0" baseline="0" noProof="0" dirty="0" smtClean="0">
              <a:ln>
                <a:noFill/>
              </a:ln>
              <a:solidFill>
                <a:schemeClr val="tx1"/>
              </a:solidFill>
              <a:effectLst/>
              <a:uLnTx/>
              <a:uFillTx/>
              <a:latin typeface="+mn-lt"/>
              <a:ea typeface="+mn-ea"/>
              <a:cs typeface="+mn-cs"/>
            </a:endParaRP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kk-KZ" sz="2600" b="0" i="0" u="none" strike="noStrike" kern="1200" cap="none" spc="0" normalizeH="0" baseline="0" noProof="0" dirty="0" smtClean="0">
              <a:ln>
                <a:noFill/>
              </a:ln>
              <a:solidFill>
                <a:schemeClr val="tx1"/>
              </a:solidFill>
              <a:effectLst/>
              <a:uLnTx/>
              <a:uFillTx/>
              <a:latin typeface="+mn-lt"/>
              <a:ea typeface="+mn-ea"/>
              <a:cs typeface="+mn-cs"/>
            </a:endParaRP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pic>
        <p:nvPicPr>
          <p:cNvPr id="6" name="Picture 4" descr="C:\Users\Админ\Desktop\лимфа.jpg"/>
          <p:cNvPicPr>
            <a:picLocks noChangeAspect="1" noChangeArrowheads="1"/>
          </p:cNvPicPr>
          <p:nvPr/>
        </p:nvPicPr>
        <p:blipFill>
          <a:blip r:embed="rId2"/>
          <a:srcRect/>
          <a:stretch>
            <a:fillRect/>
          </a:stretch>
        </p:blipFill>
        <p:spPr bwMode="auto">
          <a:xfrm>
            <a:off x="4857721" y="1142984"/>
            <a:ext cx="4286279" cy="5072098"/>
          </a:xfrm>
          <a:prstGeom prst="rect">
            <a:avLst/>
          </a:prstGeom>
          <a:noFill/>
        </p:spPr>
      </p:pic>
    </p:spTree>
    <p:extLst>
      <p:ext uri="{BB962C8B-B14F-4D97-AF65-F5344CB8AC3E}">
        <p14:creationId xmlns:p14="http://schemas.microsoft.com/office/powerpoint/2010/main" val="1845767106"/>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857224" y="214290"/>
            <a:ext cx="7512643" cy="1143000"/>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kk-KZ" sz="5000" b="0" i="0" u="none" strike="noStrike" kern="1200" cap="none" spc="0" normalizeH="0" baseline="0" noProof="0" smtClean="0">
                <a:ln>
                  <a:noFill/>
                </a:ln>
                <a:solidFill>
                  <a:schemeClr val="tx2"/>
                </a:solidFill>
                <a:effectLst/>
                <a:uLnTx/>
                <a:uFillTx/>
                <a:latin typeface="+mj-lt"/>
                <a:ea typeface="+mj-ea"/>
                <a:cs typeface="+mj-cs"/>
              </a:rPr>
              <a:t>Анатомиялық бөліктері</a:t>
            </a:r>
            <a:endParaRPr kumimoji="0" lang="ru-RU" sz="5000" b="0" i="0" u="none" strike="noStrike" kern="1200" cap="none" spc="0" normalizeH="0" baseline="0" noProof="0" dirty="0">
              <a:ln>
                <a:noFill/>
              </a:ln>
              <a:solidFill>
                <a:schemeClr val="tx2"/>
              </a:solidFill>
              <a:effectLst/>
              <a:uLnTx/>
              <a:uFillTx/>
              <a:latin typeface="+mj-lt"/>
              <a:ea typeface="+mj-ea"/>
              <a:cs typeface="+mj-cs"/>
            </a:endParaRPr>
          </a:p>
        </p:txBody>
      </p:sp>
      <p:sp>
        <p:nvSpPr>
          <p:cNvPr id="3" name="Содержимое 2"/>
          <p:cNvSpPr txBox="1">
            <a:spLocks/>
          </p:cNvSpPr>
          <p:nvPr/>
        </p:nvSpPr>
        <p:spPr>
          <a:xfrm>
            <a:off x="1142976" y="1357298"/>
            <a:ext cx="7162824" cy="4814902"/>
          </a:xfrm>
          <a:prstGeom prst="rect">
            <a:avLst/>
          </a:prstGeom>
        </p:spPr>
        <p:txBody>
          <a:bodyPr>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smtClean="0">
                <a:ln>
                  <a:noFill/>
                </a:ln>
                <a:solidFill>
                  <a:schemeClr val="tx1"/>
                </a:solidFill>
                <a:effectLst/>
                <a:uLnTx/>
                <a:uFillTx/>
                <a:latin typeface="+mn-lt"/>
                <a:ea typeface="+mn-ea"/>
                <a:cs typeface="+mn-cs"/>
              </a:rPr>
              <a:t>Лимфалық арна тұйық ұшы лимфокапилляр торы түрінде шырмалған лимфокапилляр тамырынан  басталады;</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smtClean="0">
                <a:ln>
                  <a:noFill/>
                </a:ln>
                <a:solidFill>
                  <a:schemeClr val="tx1"/>
                </a:solidFill>
                <a:effectLst/>
                <a:uLnTx/>
                <a:uFillTx/>
                <a:latin typeface="+mn-lt"/>
                <a:ea typeface="+mn-ea"/>
                <a:cs typeface="+mn-cs"/>
              </a:rPr>
              <a:t>Лимфокапилляр тамырлары ұсақ лимфа тамырлары өріміне айналады;</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smtClean="0">
                <a:ln>
                  <a:noFill/>
                </a:ln>
                <a:solidFill>
                  <a:schemeClr val="tx1"/>
                </a:solidFill>
                <a:effectLst/>
                <a:uLnTx/>
                <a:uFillTx/>
                <a:latin typeface="+mn-lt"/>
                <a:ea typeface="+mn-ea"/>
                <a:cs typeface="+mn-cs"/>
              </a:rPr>
              <a:t>Өрім одан ары әкетуші лмифа тамырлары түрінде </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kk-KZ" sz="2600" b="0" i="0" u="none" strike="noStrike" kern="1200" cap="none" spc="0" normalizeH="0" baseline="0" noProof="0" smtClean="0">
                <a:ln>
                  <a:noFill/>
                </a:ln>
                <a:solidFill>
                  <a:schemeClr val="tx1"/>
                </a:solidFill>
                <a:effectLst/>
                <a:uLnTx/>
                <a:uFillTx/>
                <a:latin typeface="+mn-lt"/>
                <a:ea typeface="+mn-ea"/>
                <a:cs typeface="+mn-cs"/>
              </a:rPr>
              <a:t>Ірі л.т лимфа сабауларына,одан ары басты лимфа түтіктеріне-оң жақ ж/е кеуде түтігіне,олар ірі мойын веналарына құйылады.</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33199093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85800"/>
            <a:ext cx="4661661" cy="646331"/>
          </a:xfrm>
          <a:prstGeom prst="rect">
            <a:avLst/>
          </a:prstGeom>
          <a:noFill/>
        </p:spPr>
        <p:txBody>
          <a:bodyPr wrap="none" rtlCol="0">
            <a:spAutoFit/>
          </a:bodyPr>
          <a:lstStyle/>
          <a:p>
            <a:r>
              <a:rPr lang="kk-KZ" sz="3600" b="1" i="1" dirty="0" smtClean="0">
                <a:latin typeface="Times New Roman" pitchFamily="18" charset="0"/>
                <a:cs typeface="Times New Roman" pitchFamily="18" charset="0"/>
              </a:rPr>
              <a:t>Лимфа капиллярлары</a:t>
            </a:r>
            <a:endParaRPr lang="ru-RU" sz="3600" b="1" i="1" dirty="0">
              <a:latin typeface="Times New Roman" pitchFamily="18" charset="0"/>
              <a:cs typeface="Times New Roman" pitchFamily="18" charset="0"/>
            </a:endParaRPr>
          </a:p>
        </p:txBody>
      </p:sp>
      <p:sp>
        <p:nvSpPr>
          <p:cNvPr id="5" name="Содержимое 2"/>
          <p:cNvSpPr txBox="1">
            <a:spLocks/>
          </p:cNvSpPr>
          <p:nvPr/>
        </p:nvSpPr>
        <p:spPr>
          <a:xfrm>
            <a:off x="714348" y="1285860"/>
            <a:ext cx="6858048" cy="4929222"/>
          </a:xfrm>
          <a:prstGeom prst="rect">
            <a:avLst/>
          </a:prstGeom>
        </p:spPr>
        <p:txBody>
          <a:bodyPr>
            <a:normAutofit fontScale="62500" lnSpcReduction="200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kk-KZ" sz="3800" b="1"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Қызметтері:</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38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Қан капиллярларына сіңірілмейтін белоктық  заттардың коллоидты ерт.тіндерден сіңіріп,резорбциялау.</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mj-lt"/>
              <a:buAutoNum type="arabicPeriod"/>
              <a:tabLst/>
              <a:defRPr/>
            </a:pPr>
            <a:r>
              <a:rPr kumimoji="0" lang="kk-KZ" sz="38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Веналарға қосымша тіндерден дренаждау,су мен онда еріген кристаллоидтарды сіңіру.</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kk-KZ" sz="38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Патологиялық жағдайда тіндерден бөгде заттарды ж/е т.б әкету.</a:t>
            </a:r>
          </a:p>
          <a:p>
            <a:pPr marL="502920" marR="0" lvl="0" indent="-45720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kk-KZ" sz="3800" b="0" i="0" u="none" strike="noStrike" kern="1200" cap="none" spc="0" normalizeH="0" baseline="0" noProof="0" smtClean="0">
                <a:ln>
                  <a:noFill/>
                </a:ln>
                <a:solidFill>
                  <a:schemeClr val="tx1"/>
                </a:solidFill>
                <a:effectLst/>
                <a:uLnTx/>
                <a:uFillTx/>
                <a:latin typeface="Times New Roman" pitchFamily="18" charset="0"/>
                <a:ea typeface="+mn-ea"/>
                <a:cs typeface="Times New Roman" pitchFamily="18" charset="0"/>
              </a:rPr>
              <a:t>         Осыған сай лимфокапиллярлық тамырлар ми,көкбауыр паренхимасы,тері эпителий жабыны,шеміршек,көздің мөлдір қабығы,көз бұршағы гипофизден басқа барлық жерлерді торлап жататын эндотелилік түтіктер жүйесі.</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849848592"/>
      </p:ext>
    </p:extLst>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133600" y="762000"/>
            <a:ext cx="3761351" cy="584775"/>
          </a:xfrm>
          <a:prstGeom prst="rect">
            <a:avLst/>
          </a:prstGeom>
        </p:spPr>
        <p:txBody>
          <a:bodyPr wrap="none">
            <a:spAutoFit/>
          </a:bodyPr>
          <a:lstStyle/>
          <a:p>
            <a:r>
              <a:rPr lang="ru-RU" sz="3200" b="1" i="1" dirty="0" smtClean="0">
                <a:latin typeface="Times New Roman" pitchFamily="18" charset="0"/>
                <a:cs typeface="Times New Roman" pitchFamily="18" charset="0"/>
              </a:rPr>
              <a:t>Лимфа </a:t>
            </a:r>
            <a:r>
              <a:rPr lang="ru-RU" sz="3200" b="1" i="1" dirty="0" err="1" smtClean="0">
                <a:latin typeface="Times New Roman" pitchFamily="18" charset="0"/>
                <a:cs typeface="Times New Roman" pitchFamily="18" charset="0"/>
              </a:rPr>
              <a:t>тамырлары</a:t>
            </a:r>
            <a:endParaRPr lang="ru-RU" sz="3200" b="1" i="1" dirty="0">
              <a:latin typeface="Times New Roman" pitchFamily="18" charset="0"/>
              <a:cs typeface="Times New Roman" pitchFamily="18" charset="0"/>
            </a:endParaRPr>
          </a:p>
        </p:txBody>
      </p:sp>
      <p:sp>
        <p:nvSpPr>
          <p:cNvPr id="5" name="Прямоугольник 4"/>
          <p:cNvSpPr/>
          <p:nvPr/>
        </p:nvSpPr>
        <p:spPr>
          <a:xfrm>
            <a:off x="4572000" y="1752600"/>
            <a:ext cx="3581400" cy="3693319"/>
          </a:xfrm>
          <a:prstGeom prst="rect">
            <a:avLst/>
          </a:prstGeom>
        </p:spPr>
        <p:txBody>
          <a:bodyPr wrap="square">
            <a:spAutoFit/>
          </a:bodyPr>
          <a:lstStyle/>
          <a:p>
            <a:pPr algn="just"/>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қылтамырлары лимфа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тамырларына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бірігеді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оның ішкі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бетінде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қақпақшалары </a:t>
            </a:r>
            <a:r>
              <a:rPr lang="ru-RU" dirty="0" smtClean="0">
                <a:latin typeface="Times New Roman" pitchFamily="18" charset="0"/>
                <a:cs typeface="Times New Roman" pitchFamily="18" charset="0"/>
              </a:rPr>
              <a:t>бар. </a:t>
            </a:r>
            <a:r>
              <a:rPr lang="ru-RU" dirty="0" err="1" smtClean="0">
                <a:latin typeface="Times New Roman" pitchFamily="18" charset="0"/>
                <a:cs typeface="Times New Roman" pitchFamily="18" charset="0"/>
              </a:rPr>
              <a:t>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қақпақшалар </a:t>
            </a:r>
            <a:r>
              <a:rPr lang="ru-RU" dirty="0" smtClean="0">
                <a:latin typeface="Times New Roman" pitchFamily="18" charset="0"/>
                <a:cs typeface="Times New Roman" pitchFamily="18" charset="0"/>
              </a:rPr>
              <a:t>лимфа </a:t>
            </a:r>
            <a:r>
              <a:rPr lang="ru-RU" dirty="0" err="1" smtClean="0">
                <a:latin typeface="Times New Roman" pitchFamily="18" charset="0"/>
                <a:cs typeface="Times New Roman" pitchFamily="18" charset="0"/>
              </a:rPr>
              <a:t>сұйықтығының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бағытка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жүрекке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қарай ағуын қамтамасыз етеді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ірі</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тамырлары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жүректің қасындағы үлкен қанайналу шеңберінің ірі</a:t>
            </a:r>
            <a:r>
              <a:rPr lang="ru-RU" dirty="0" smtClean="0">
                <a:latin typeface="Times New Roman" pitchFamily="18" charset="0"/>
                <a:cs typeface="Times New Roman" pitchFamily="18" charset="0"/>
              </a:rPr>
              <a:t> вена </a:t>
            </a:r>
            <a:r>
              <a:rPr lang="ru-RU" dirty="0" err="1" smtClean="0">
                <a:latin typeface="Times New Roman" pitchFamily="18" charset="0"/>
                <a:cs typeface="Times New Roman" pitchFamily="18" charset="0"/>
              </a:rPr>
              <a:t>қантамырларына қосылады</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сұйықтығы</a:t>
            </a:r>
            <a:r>
              <a:rPr lang="ru-RU" dirty="0" smtClean="0">
                <a:latin typeface="Times New Roman" pitchFamily="18" charset="0"/>
                <a:cs typeface="Times New Roman" pitchFamily="18" charset="0"/>
              </a:rPr>
              <a:t> вена</a:t>
            </a:r>
            <a:r>
              <a:rPr lang="en-US"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канымен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араласып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жүректің оң жақ жүрекшесіне құйылады.</a:t>
            </a:r>
            <a:endParaRPr lang="ru-RU" dirty="0">
              <a:latin typeface="Times New Roman" pitchFamily="18" charset="0"/>
              <a:cs typeface="Times New Roman" pitchFamily="18" charset="0"/>
            </a:endParaRPr>
          </a:p>
        </p:txBody>
      </p:sp>
      <p:pic>
        <p:nvPicPr>
          <p:cNvPr id="21506" name="Picture 2" descr="ÐÐ¾ÑÐ¾Ð¶ÐµÐµ Ð¸Ð·Ð¾Ð±ÑÐ°Ð¶ÐµÐ½Ð¸Ðµ"/>
          <p:cNvPicPr>
            <a:picLocks noChangeAspect="1" noChangeArrowheads="1"/>
          </p:cNvPicPr>
          <p:nvPr/>
        </p:nvPicPr>
        <p:blipFill>
          <a:blip r:embed="rId2" cstate="print"/>
          <a:srcRect/>
          <a:stretch>
            <a:fillRect/>
          </a:stretch>
        </p:blipFill>
        <p:spPr bwMode="auto">
          <a:xfrm>
            <a:off x="381000" y="1752600"/>
            <a:ext cx="3949700" cy="3886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90223554"/>
      </p:ext>
    </p:extLst>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05000" y="914400"/>
            <a:ext cx="4176143" cy="707886"/>
          </a:xfrm>
          <a:prstGeom prst="rect">
            <a:avLst/>
          </a:prstGeom>
        </p:spPr>
        <p:txBody>
          <a:bodyPr wrap="none">
            <a:spAutoFit/>
          </a:bodyPr>
          <a:lstStyle/>
          <a:p>
            <a:r>
              <a:rPr lang="ru-RU" sz="4000" b="1" i="1" dirty="0" smtClean="0">
                <a:latin typeface="Times New Roman" pitchFamily="18" charset="0"/>
                <a:cs typeface="Times New Roman" pitchFamily="18" charset="0"/>
              </a:rPr>
              <a:t>Лимфа </a:t>
            </a:r>
            <a:r>
              <a:rPr lang="ru-RU" sz="4000" b="1" i="1" dirty="0" err="1" smtClean="0">
                <a:latin typeface="Times New Roman" pitchFamily="18" charset="0"/>
                <a:cs typeface="Times New Roman" pitchFamily="18" charset="0"/>
              </a:rPr>
              <a:t>түйіндері</a:t>
            </a:r>
            <a:endParaRPr lang="ru-RU" sz="4000" b="1" i="1" dirty="0">
              <a:latin typeface="Times New Roman" pitchFamily="18" charset="0"/>
              <a:cs typeface="Times New Roman" pitchFamily="18" charset="0"/>
            </a:endParaRPr>
          </a:p>
        </p:txBody>
      </p:sp>
      <p:sp>
        <p:nvSpPr>
          <p:cNvPr id="5" name="Прямоугольник 4"/>
          <p:cNvSpPr/>
          <p:nvPr/>
        </p:nvSpPr>
        <p:spPr>
          <a:xfrm>
            <a:off x="228600" y="1676400"/>
            <a:ext cx="4648200" cy="4801314"/>
          </a:xfrm>
          <a:prstGeom prst="rect">
            <a:avLst/>
          </a:prstGeom>
        </p:spPr>
        <p:txBody>
          <a:bodyPr wrap="square">
            <a:spAutoFit/>
          </a:bodyPr>
          <a:lstStyle/>
          <a:p>
            <a:pPr algn="just"/>
            <a:r>
              <a:rPr lang="ru-RU" b="1" i="1" dirty="0" smtClean="0">
                <a:latin typeface="Times New Roman" pitchFamily="18" charset="0"/>
                <a:cs typeface="Times New Roman" pitchFamily="18" charset="0"/>
              </a:rPr>
              <a:t>	Лимфа </a:t>
            </a:r>
            <a:r>
              <a:rPr lang="ru-RU" b="1" i="1" dirty="0" err="1" smtClean="0">
                <a:latin typeface="Times New Roman" pitchFamily="18" charset="0"/>
                <a:cs typeface="Times New Roman" pitchFamily="18" charset="0"/>
              </a:rPr>
              <a:t>түйіндері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лимфа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тамырларының қосылған жерінде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жасушалардың жинақталуынан түзіледі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қантамырлардың айналасында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орналасады</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түйіндерінің пішіні</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домалақ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сопақша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үрмебұршақ тәрізді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иммунды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жүйені естеріңе түсіріңдер</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түйіндерінің бір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жағы ішке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қарай кіріңкі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ойыстау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болады</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ойыстау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жерінде</a:t>
            </a:r>
            <a:r>
              <a:rPr lang="ru-RU" dirty="0" smtClean="0">
                <a:latin typeface="Times New Roman" pitchFamily="18" charset="0"/>
                <a:cs typeface="Times New Roman" pitchFamily="18" charset="0"/>
              </a:rPr>
              <a:t> артерия </a:t>
            </a:r>
            <a:r>
              <a:rPr lang="ru-RU" dirty="0" err="1" smtClean="0">
                <a:latin typeface="Times New Roman" pitchFamily="18" charset="0"/>
                <a:cs typeface="Times New Roman" pitchFamily="18" charset="0"/>
              </a:rPr>
              <a:t>қантамырлары </a:t>
            </a:r>
            <a:r>
              <a:rPr lang="ru-RU" dirty="0" smtClean="0">
                <a:latin typeface="Times New Roman" pitchFamily="18" charset="0"/>
                <a:cs typeface="Times New Roman" pitchFamily="18" charset="0"/>
              </a:rPr>
              <a:t>мен </a:t>
            </a:r>
            <a:r>
              <a:rPr lang="ru-RU" dirty="0" err="1" smtClean="0">
                <a:latin typeface="Times New Roman" pitchFamily="18" charset="0"/>
                <a:cs typeface="Times New Roman" pitchFamily="18" charset="0"/>
              </a:rPr>
              <a:t>жүйкелер орналасқан</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түйіндерінің сыртын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дәнекер ұлпасынан түзілген тығыз қаптама қаптайды</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түйіндерінің орналаскан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жері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қолтық</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шап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мойын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құрсақ қуысы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шынтақ </a:t>
            </a:r>
            <a:r>
              <a:rPr lang="ru-RU" dirty="0" smtClean="0">
                <a:latin typeface="Times New Roman" pitchFamily="18" charset="0"/>
                <a:cs typeface="Times New Roman" pitchFamily="18" charset="0"/>
              </a:rPr>
              <a:t>пен </a:t>
            </a:r>
            <a:r>
              <a:rPr lang="ru-RU" dirty="0" err="1" smtClean="0">
                <a:latin typeface="Times New Roman" pitchFamily="18" charset="0"/>
                <a:cs typeface="Times New Roman" pitchFamily="18" charset="0"/>
              </a:rPr>
              <a:t>тізенің бүгілісі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астыңғы жақсүй</a:t>
            </a:r>
            <a:r>
              <a:rPr lang="en-US" dirty="0" smtClean="0">
                <a:latin typeface="Times New Roman" pitchFamily="18" charset="0"/>
                <a:cs typeface="Times New Roman" pitchFamily="18" charset="0"/>
              </a:rPr>
              <a:t>e</a:t>
            </a:r>
            <a:r>
              <a:rPr lang="ru-RU" dirty="0" smtClean="0">
                <a:latin typeface="Times New Roman" pitchFamily="18" charset="0"/>
                <a:cs typeface="Times New Roman" pitchFamily="18" charset="0"/>
              </a:rPr>
              <a:t>к </a:t>
            </a:r>
            <a:r>
              <a:rPr lang="ru-RU" dirty="0" err="1" smtClean="0">
                <a:latin typeface="Times New Roman" pitchFamily="18" charset="0"/>
                <a:cs typeface="Times New Roman" pitchFamily="18" charset="0"/>
              </a:rPr>
              <a:t>және </a:t>
            </a:r>
            <a:r>
              <a:rPr lang="ru-RU" dirty="0" smtClean="0">
                <a:latin typeface="Times New Roman" pitchFamily="18" charset="0"/>
                <a:cs typeface="Times New Roman" pitchFamily="18" charset="0"/>
              </a:rPr>
              <a:t>т. б.</a:t>
            </a:r>
            <a:endParaRPr lang="ru-RU" dirty="0">
              <a:latin typeface="Times New Roman" pitchFamily="18" charset="0"/>
              <a:cs typeface="Times New Roman" pitchFamily="18" charset="0"/>
            </a:endParaRPr>
          </a:p>
        </p:txBody>
      </p:sp>
      <p:pic>
        <p:nvPicPr>
          <p:cNvPr id="20482" name="Picture 2" descr="ÐÐ°ÑÑÐ¸Ð½ÐºÐ¸ Ð¿Ð¾ Ð·Ð°Ð¿ÑÐ¾ÑÑ Ð»Ð¸Ð¼ÑÐ° ÑÒ¯Ð¹ÑÐ½Ð´ÐµÑÑ"/>
          <p:cNvPicPr>
            <a:picLocks noChangeAspect="1" noChangeArrowheads="1"/>
          </p:cNvPicPr>
          <p:nvPr/>
        </p:nvPicPr>
        <p:blipFill>
          <a:blip r:embed="rId2" cstate="print"/>
          <a:srcRect/>
          <a:stretch>
            <a:fillRect/>
          </a:stretch>
        </p:blipFill>
        <p:spPr bwMode="auto">
          <a:xfrm>
            <a:off x="5029200" y="1905000"/>
            <a:ext cx="3848100" cy="4191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74596985"/>
      </p:ext>
    </p:extLst>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676400"/>
            <a:ext cx="4343400" cy="3970318"/>
          </a:xfrm>
          <a:prstGeom prst="rect">
            <a:avLst/>
          </a:prstGeom>
        </p:spPr>
        <p:txBody>
          <a:bodyPr wrap="square">
            <a:spAutoFit/>
          </a:bodyPr>
          <a:lstStyle/>
          <a:p>
            <a:pPr algn="just"/>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 дененің бүгілетін беткейі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аймағында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ірі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тамырлардың маңында </a:t>
            </a:r>
            <a:r>
              <a:rPr lang="ru-RU" dirty="0" smtClean="0">
                <a:latin typeface="Times New Roman" pitchFamily="18" charset="0"/>
                <a:cs typeface="Times New Roman" pitchFamily="18" charset="0"/>
              </a:rPr>
              <a:t>топ-топ </a:t>
            </a:r>
            <a:r>
              <a:rPr lang="ru-RU" dirty="0" err="1" smtClean="0">
                <a:latin typeface="Times New Roman" pitchFamily="18" charset="0"/>
                <a:cs typeface="Times New Roman" pitchFamily="18" charset="0"/>
              </a:rPr>
              <a:t>болып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орналасады</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 </a:t>
            </a:r>
            <a:r>
              <a:rPr lang="ru-RU" dirty="0" smtClean="0">
                <a:latin typeface="Times New Roman" pitchFamily="18" charset="0"/>
                <a:cs typeface="Times New Roman" pitchFamily="18" charset="0"/>
              </a:rPr>
              <a:t>2 </a:t>
            </a:r>
            <a:r>
              <a:rPr lang="ru-RU" dirty="0" err="1" smtClean="0">
                <a:latin typeface="Times New Roman" pitchFamily="18" charset="0"/>
                <a:cs typeface="Times New Roman" pitchFamily="18" charset="0"/>
              </a:rPr>
              <a:t>топқа болінеді</a:t>
            </a:r>
            <a:r>
              <a:rPr lang="ru-RU" dirty="0" smtClean="0">
                <a:latin typeface="Times New Roman" pitchFamily="18" charset="0"/>
                <a:cs typeface="Times New Roman" pitchFamily="18" charset="0"/>
              </a:rPr>
              <a:t>:</a:t>
            </a:r>
          </a:p>
          <a:p>
            <a:pPr algn="just"/>
            <a:r>
              <a:rPr lang="ru-RU" dirty="0" smtClean="0">
                <a:latin typeface="Times New Roman" pitchFamily="18" charset="0"/>
                <a:cs typeface="Times New Roman" pitchFamily="18" charset="0"/>
              </a:rPr>
              <a:t>1. </a:t>
            </a:r>
            <a:r>
              <a:rPr lang="ru-RU" dirty="0" err="1" smtClean="0">
                <a:latin typeface="Times New Roman" pitchFamily="18" charset="0"/>
                <a:cs typeface="Times New Roman" pitchFamily="18" charset="0"/>
              </a:rPr>
              <a:t>Қозғалыс аппаратының түйіндері (бастың, мойынның, аяқтың, қолдың, иек-асты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құлақ маңы,қолтықтық және </a:t>
            </a:r>
            <a:r>
              <a:rPr lang="ru-RU" dirty="0" smtClean="0">
                <a:latin typeface="Times New Roman" pitchFamily="18" charset="0"/>
                <a:cs typeface="Times New Roman" pitchFamily="18" charset="0"/>
              </a:rPr>
              <a:t>т.б.).</a:t>
            </a:r>
          </a:p>
          <a:p>
            <a:pPr algn="just"/>
            <a:r>
              <a:rPr lang="ru-RU" dirty="0" smtClean="0">
                <a:latin typeface="Times New Roman" pitchFamily="18" charset="0"/>
                <a:cs typeface="Times New Roman" pitchFamily="18" charset="0"/>
              </a:rPr>
              <a:t>2. </a:t>
            </a:r>
            <a:r>
              <a:rPr lang="ru-RU" dirty="0" err="1" smtClean="0">
                <a:latin typeface="Times New Roman" pitchFamily="18" charset="0"/>
                <a:cs typeface="Times New Roman" pitchFamily="18" charset="0"/>
              </a:rPr>
              <a:t>Қуыстардың түйіндері-кеуде, құрсақ.</a:t>
            </a:r>
            <a:r>
              <a:rPr lang="ru-RU" dirty="0" smtClean="0">
                <a:latin typeface="Times New Roman" pitchFamily="18" charset="0"/>
                <a:cs typeface="Times New Roman" pitchFamily="18" charset="0"/>
              </a:rPr>
              <a:t> Осы </a:t>
            </a:r>
            <a:r>
              <a:rPr lang="ru-RU" dirty="0" err="1" smtClean="0">
                <a:latin typeface="Times New Roman" pitchFamily="18" charset="0"/>
                <a:cs typeface="Times New Roman" pitchFamily="18" charset="0"/>
              </a:rPr>
              <a:t>түйіндердің ішінде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қабырғалық </a:t>
            </a:r>
            <a:r>
              <a:rPr lang="ru-RU" dirty="0" smtClean="0">
                <a:latin typeface="Times New Roman" pitchFamily="18" charset="0"/>
                <a:cs typeface="Times New Roman" pitchFamily="18" charset="0"/>
              </a:rPr>
              <a:t>(</a:t>
            </a:r>
            <a:r>
              <a:rPr lang="ru-RU" dirty="0" err="1" smtClean="0">
                <a:latin typeface="Times New Roman" pitchFamily="18" charset="0"/>
                <a:cs typeface="Times New Roman" pitchFamily="18" charset="0"/>
              </a:rPr>
              <a:t>париеталді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және висцералді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түйіндер болады</a:t>
            </a:r>
            <a:r>
              <a:rPr lang="ru-RU" dirty="0" smtClean="0">
                <a:latin typeface="Times New Roman" pitchFamily="18" charset="0"/>
                <a:cs typeface="Times New Roman" pitchFamily="18" charset="0"/>
              </a:rPr>
              <a:t>. Лимфа </a:t>
            </a:r>
            <a:r>
              <a:rPr lang="ru-RU" dirty="0" err="1" smtClean="0">
                <a:latin typeface="Times New Roman" pitchFamily="18" charset="0"/>
                <a:cs typeface="Times New Roman" pitchFamily="18" charset="0"/>
              </a:rPr>
              <a:t>түйіндерінің </a:t>
            </a:r>
            <a:r>
              <a:rPr lang="ru-RU" dirty="0" smtClean="0">
                <a:latin typeface="Times New Roman" pitchFamily="18" charset="0"/>
                <a:cs typeface="Times New Roman" pitchFamily="18" charset="0"/>
              </a:rPr>
              <a:t>50 </a:t>
            </a:r>
            <a:r>
              <a:rPr lang="ru-RU" dirty="0" err="1" smtClean="0">
                <a:latin typeface="Times New Roman" pitchFamily="18" charset="0"/>
                <a:cs typeface="Times New Roman" pitchFamily="18" charset="0"/>
              </a:rPr>
              <a:t>топқа дейін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түрлері белгілі</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
        <p:nvSpPr>
          <p:cNvPr id="3" name="Прямоугольник 2"/>
          <p:cNvSpPr/>
          <p:nvPr/>
        </p:nvSpPr>
        <p:spPr>
          <a:xfrm>
            <a:off x="1905000" y="914400"/>
            <a:ext cx="4176143" cy="707886"/>
          </a:xfrm>
          <a:prstGeom prst="rect">
            <a:avLst/>
          </a:prstGeom>
        </p:spPr>
        <p:txBody>
          <a:bodyPr wrap="none">
            <a:spAutoFit/>
          </a:bodyPr>
          <a:lstStyle/>
          <a:p>
            <a:r>
              <a:rPr lang="ru-RU" sz="4000" b="1" i="1" dirty="0" smtClean="0">
                <a:latin typeface="Times New Roman" pitchFamily="18" charset="0"/>
                <a:cs typeface="Times New Roman" pitchFamily="18" charset="0"/>
              </a:rPr>
              <a:t>Лимфа </a:t>
            </a:r>
            <a:r>
              <a:rPr lang="ru-RU" sz="4000" b="1" i="1" dirty="0" err="1" smtClean="0">
                <a:latin typeface="Times New Roman" pitchFamily="18" charset="0"/>
                <a:cs typeface="Times New Roman" pitchFamily="18" charset="0"/>
              </a:rPr>
              <a:t>түйіндері</a:t>
            </a:r>
            <a:endParaRPr lang="ru-RU" sz="4000" b="1" i="1" dirty="0">
              <a:latin typeface="Times New Roman" pitchFamily="18" charset="0"/>
              <a:cs typeface="Times New Roman" pitchFamily="18" charset="0"/>
            </a:endParaRPr>
          </a:p>
        </p:txBody>
      </p:sp>
      <p:sp>
        <p:nvSpPr>
          <p:cNvPr id="29698" name="AutoShape 2" descr="ÐÐ°ÑÑÐ¸Ð½ÐºÐ¸ Ð¿Ð¾ Ð·Ð°Ð¿ÑÐ¾ÑÑ Ð»Ð¸Ð¼ÑÐ° ÑÒ¯Ð¹ÑÐ½Ð´ÐµÑ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9700" name="AutoShape 4" descr="ÐÐ°ÑÑÐ¸Ð½ÐºÐ¸ Ð¿Ð¾ Ð·Ð°Ð¿ÑÐ¾ÑÑ Ð»Ð¸Ð¼ÑÐ° ÑÒ¯Ð¹ÑÐ½Ð´ÐµÑ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9702" name="AutoShape 6" descr="ÐÐ°ÑÑÐ¸Ð½ÐºÐ¸ Ð¿Ð¾ Ð·Ð°Ð¿ÑÐ¾ÑÑ Ð»Ð¸Ð¼ÑÐ° ÑÒ¯Ð¹ÑÐ½Ð´ÐµÑÑ"/>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9704" name="Picture 8" descr="ÐÐ°ÑÑÐ¸Ð½ÐºÐ¸ Ð¿Ð¾ Ð·Ð°Ð¿ÑÐ¾ÑÑ Ð»Ð¸Ð¼ÑÐ° ÑÒ¯Ð¹ÑÐ½Ð´ÐµÑÑ"/>
          <p:cNvPicPr>
            <a:picLocks noChangeAspect="1" noChangeArrowheads="1"/>
          </p:cNvPicPr>
          <p:nvPr/>
        </p:nvPicPr>
        <p:blipFill>
          <a:blip r:embed="rId2" cstate="print"/>
          <a:srcRect/>
          <a:stretch>
            <a:fillRect/>
          </a:stretch>
        </p:blipFill>
        <p:spPr bwMode="auto">
          <a:xfrm>
            <a:off x="4876800" y="1752600"/>
            <a:ext cx="3639404" cy="41243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26135773"/>
      </p:ext>
    </p:extLst>
  </p:cSld>
  <p:clrMapOvr>
    <a:masterClrMapping/>
  </p:clrMapOvr>
  <p:transition>
    <p:wip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89</TotalTime>
  <Words>900</Words>
  <Application>Microsoft Office PowerPoint</Application>
  <PresentationFormat>Экран (4:3)</PresentationFormat>
  <Paragraphs>111</Paragraphs>
  <Slides>29</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29</vt:i4>
      </vt:variant>
    </vt:vector>
  </HeadingPairs>
  <TitlesOfParts>
    <vt:vector size="36" baseType="lpstr">
      <vt:lpstr>Calibri</vt:lpstr>
      <vt:lpstr>Georgia</vt:lpstr>
      <vt:lpstr>Times New Roman</vt:lpstr>
      <vt:lpstr>Trebuchet MS</vt:lpstr>
      <vt:lpstr>Wingdings</vt:lpstr>
      <vt:lpstr>Wingdings 2</vt:lpstr>
      <vt:lpstr>Городская</vt:lpstr>
      <vt:lpstr>  ЛЕКЦИЯ 4  Екінші реттік лимфомиелоидты мүшелер. </vt:lpstr>
      <vt:lpstr>Жоспар: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Қорытынды:</vt:lpstr>
      <vt:lpstr>Пайдаланылған әдебиеттер:</vt:lpstr>
      <vt:lpstr>Лимфа түйіндері</vt:lpstr>
      <vt:lpstr>Презентация PowerPoint</vt:lpstr>
      <vt:lpstr>Презентация PowerPoint</vt:lpstr>
      <vt:lpstr>Презентация PowerPoint</vt:lpstr>
      <vt:lpstr>Лимфа үйіндерінің қатерлі ісігі </vt:lpstr>
      <vt:lpstr>Мәселе маңыздылығы</vt:lpstr>
      <vt:lpstr>Презентация PowerPoint</vt:lpstr>
      <vt:lpstr>Клиникасы </vt:lpstr>
      <vt:lpstr>Диагностика</vt:lpstr>
      <vt:lpstr>Емдеу </vt:lpstr>
      <vt:lpstr>Дереккөздер </vt:lpstr>
    </vt:vector>
  </TitlesOfParts>
  <Company>Reanimator Extreme Edition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Атанбаева Гулшат</cp:lastModifiedBy>
  <cp:revision>12</cp:revision>
  <dcterms:created xsi:type="dcterms:W3CDTF">2015-04-19T13:33:10Z</dcterms:created>
  <dcterms:modified xsi:type="dcterms:W3CDTF">2021-09-15T10:48:30Z</dcterms:modified>
</cp:coreProperties>
</file>